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87" r:id="rId5"/>
    <p:sldId id="291" r:id="rId6"/>
    <p:sldId id="292" r:id="rId7"/>
    <p:sldId id="289" r:id="rId8"/>
    <p:sldId id="293" r:id="rId9"/>
    <p:sldId id="290" r:id="rId10"/>
    <p:sldId id="288" r:id="rId11"/>
    <p:sldId id="294" r:id="rId12"/>
    <p:sldId id="281" r:id="rId13"/>
    <p:sldId id="282" r:id="rId14"/>
    <p:sldId id="283" r:id="rId15"/>
    <p:sldId id="296"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p:scale>
          <a:sx n="77" d="100"/>
          <a:sy n="77" d="100"/>
        </p:scale>
        <p:origin x="-117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1" d="100"/>
        <a:sy n="6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57.png"/><Relationship Id="rId2" Type="http://schemas.openxmlformats.org/officeDocument/2006/relationships/image" Target="../media/image52.jpg"/><Relationship Id="rId1" Type="http://schemas.openxmlformats.org/officeDocument/2006/relationships/slideLayout" Target="../slideLayouts/slideLayout1.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1.wmv"/><Relationship Id="rId7" Type="http://schemas.openxmlformats.org/officeDocument/2006/relationships/image" Target="../media/image10.gif"/><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9.jpg"/><Relationship Id="rId5" Type="http://schemas.openxmlformats.org/officeDocument/2006/relationships/slideLayout" Target="../slideLayouts/slideLayout2.xml"/><Relationship Id="rId4" Type="http://schemas.openxmlformats.org/officeDocument/2006/relationships/video" Target="../media/media1.wmv"/><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57146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6" name="Rectangle 5"/>
          <p:cNvSpPr/>
          <p:nvPr/>
        </p:nvSpPr>
        <p:spPr>
          <a:xfrm>
            <a:off x="2209800" y="228600"/>
            <a:ext cx="3324949" cy="923330"/>
          </a:xfrm>
          <a:prstGeom prst="rect">
            <a:avLst/>
          </a:prstGeom>
          <a:solidFill>
            <a:schemeClr val="accent6">
              <a:lumMod val="60000"/>
              <a:lumOff val="40000"/>
            </a:schemeClr>
          </a:solidFill>
        </p:spPr>
        <p:txBody>
          <a:bodyPr wrap="none">
            <a:spAutoFit/>
          </a:bodyPr>
          <a:lstStyle/>
          <a:p>
            <a:pPr algn="ctr"/>
            <a:r>
              <a:rPr lang="bn-BD" sz="5400" dirty="0">
                <a:solidFill>
                  <a:srgbClr val="0000FF"/>
                </a:solidFill>
                <a:latin typeface="NikoshBAN" pitchFamily="2" charset="0"/>
                <a:cs typeface="NikoshBAN" pitchFamily="2" charset="0"/>
              </a:rPr>
              <a:t>ইনপুট ডিভাইস</a:t>
            </a:r>
            <a:endParaRPr lang="en-US" sz="5400" dirty="0">
              <a:solidFill>
                <a:srgbClr val="0000FF"/>
              </a:solidFill>
              <a:latin typeface="NikoshBAN" pitchFamily="2" charset="0"/>
              <a:cs typeface="NikoshBAN" pitchFamily="2" charset="0"/>
            </a:endParaRPr>
          </a:p>
        </p:txBody>
      </p:sp>
      <p:sp>
        <p:nvSpPr>
          <p:cNvPr id="7" name="TextBox 6"/>
          <p:cNvSpPr txBox="1"/>
          <p:nvPr/>
        </p:nvSpPr>
        <p:spPr>
          <a:xfrm>
            <a:off x="381000" y="5775530"/>
            <a:ext cx="8534400" cy="600164"/>
          </a:xfrm>
          <a:prstGeom prst="rect">
            <a:avLst/>
          </a:prstGeom>
          <a:solidFill>
            <a:schemeClr val="accent5">
              <a:lumMod val="20000"/>
              <a:lumOff val="80000"/>
            </a:schemeClr>
          </a:solidFill>
          <a:ln>
            <a:solidFill>
              <a:schemeClr val="accent1"/>
            </a:solidFill>
          </a:ln>
        </p:spPr>
        <p:txBody>
          <a:bodyPr wrap="square" rtlCol="0">
            <a:spAutoFit/>
          </a:bodyPr>
          <a:lstStyle/>
          <a:p>
            <a:pPr>
              <a:lnSpc>
                <a:spcPct val="150000"/>
              </a:lnSpc>
            </a:pPr>
            <a:r>
              <a:rPr lang="bn-BD" sz="2400" dirty="0" smtClean="0">
                <a:latin typeface="NikoshBAN" pitchFamily="2" charset="0"/>
                <a:cs typeface="NikoshBAN" pitchFamily="2" charset="0"/>
              </a:rPr>
              <a:t>চলো আরো কিছু ইনপুট ডিভাইস</a:t>
            </a:r>
            <a:r>
              <a:rPr lang="bn-BD" sz="2400" dirty="0">
                <a:latin typeface="NikoshBAN" pitchFamily="2" charset="0"/>
                <a:cs typeface="NikoshBAN" pitchFamily="2" charset="0"/>
              </a:rPr>
              <a:t> </a:t>
            </a:r>
            <a:r>
              <a:rPr lang="bn-BD" sz="2400" dirty="0" smtClean="0">
                <a:latin typeface="NikoshBAN" pitchFamily="2" charset="0"/>
                <a:cs typeface="NikoshBAN" pitchFamily="2" charset="0"/>
              </a:rPr>
              <a:t>দেখে আসি। </a:t>
            </a:r>
          </a:p>
        </p:txBody>
      </p:sp>
      <p:sp>
        <p:nvSpPr>
          <p:cNvPr id="8" name="TextBox 7"/>
          <p:cNvSpPr txBox="1"/>
          <p:nvPr/>
        </p:nvSpPr>
        <p:spPr>
          <a:xfrm>
            <a:off x="381000" y="4807803"/>
            <a:ext cx="4191000" cy="830997"/>
          </a:xfrm>
          <a:prstGeom prst="rect">
            <a:avLst/>
          </a:prstGeom>
          <a:solidFill>
            <a:schemeClr val="accent5">
              <a:lumMod val="20000"/>
              <a:lumOff val="80000"/>
            </a:schemeClr>
          </a:solidFill>
          <a:ln>
            <a:solidFill>
              <a:schemeClr val="accent1"/>
            </a:solidFill>
          </a:ln>
        </p:spPr>
        <p:txBody>
          <a:bodyPr wrap="square" rtlCol="0">
            <a:spAutoFit/>
          </a:bodyPr>
          <a:lstStyle/>
          <a:p>
            <a:r>
              <a:rPr lang="bn-BD" sz="2400" dirty="0" smtClean="0">
                <a:latin typeface="NikoshBAN" pitchFamily="2" charset="0"/>
                <a:cs typeface="NikoshBAN" pitchFamily="2" charset="0"/>
              </a:rPr>
              <a:t>ডিজিটাল ক্যামেরাঃ  ভিডিও এবং ছবি তুলে কম্পিউটার দেয়ার ইনপুট ডিভাইস। </a:t>
            </a:r>
          </a:p>
        </p:txBody>
      </p:sp>
      <p:sp>
        <p:nvSpPr>
          <p:cNvPr id="9" name="TextBox 8"/>
          <p:cNvSpPr txBox="1"/>
          <p:nvPr/>
        </p:nvSpPr>
        <p:spPr>
          <a:xfrm>
            <a:off x="4838700" y="4807803"/>
            <a:ext cx="4076700" cy="830997"/>
          </a:xfrm>
          <a:prstGeom prst="rect">
            <a:avLst/>
          </a:prstGeom>
          <a:solidFill>
            <a:schemeClr val="accent5">
              <a:lumMod val="20000"/>
              <a:lumOff val="80000"/>
            </a:schemeClr>
          </a:solidFill>
          <a:ln>
            <a:solidFill>
              <a:schemeClr val="accent1"/>
            </a:solidFill>
          </a:ln>
        </p:spPr>
        <p:txBody>
          <a:bodyPr wrap="square" rtlCol="0">
            <a:spAutoFit/>
          </a:bodyPr>
          <a:lstStyle/>
          <a:p>
            <a:r>
              <a:rPr lang="bn-BD" sz="2400" dirty="0" smtClean="0">
                <a:latin typeface="NikoshBAN" pitchFamily="2" charset="0"/>
                <a:cs typeface="NikoshBAN" pitchFamily="2" charset="0"/>
              </a:rPr>
              <a:t>স্ক্যানারঃ প্রিন্ট করা ছবি </a:t>
            </a:r>
            <a:r>
              <a:rPr lang="bn-BD" sz="2400" dirty="0">
                <a:latin typeface="NikoshBAN" pitchFamily="2" charset="0"/>
                <a:cs typeface="NikoshBAN" pitchFamily="2" charset="0"/>
              </a:rPr>
              <a:t>কম্পিউটার দেয়ার ইনপুট ডিভাইস। </a:t>
            </a:r>
            <a:r>
              <a:rPr lang="bn-BD" sz="2400" dirty="0" smtClean="0">
                <a:latin typeface="NikoshBAN" pitchFamily="2" charset="0"/>
                <a:cs typeface="NikoshBAN" pitchFamily="2" charset="0"/>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1592"/>
          <a:stretch/>
        </p:blipFill>
        <p:spPr>
          <a:xfrm>
            <a:off x="657367" y="1620121"/>
            <a:ext cx="2971800" cy="2632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6002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225842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209800" y="228600"/>
            <a:ext cx="3324949" cy="923330"/>
          </a:xfrm>
          <a:prstGeom prst="rect">
            <a:avLst/>
          </a:prstGeom>
          <a:solidFill>
            <a:schemeClr val="accent6">
              <a:lumMod val="60000"/>
              <a:lumOff val="40000"/>
            </a:schemeClr>
          </a:solidFill>
        </p:spPr>
        <p:txBody>
          <a:bodyPr wrap="none">
            <a:spAutoFit/>
          </a:bodyPr>
          <a:lstStyle/>
          <a:p>
            <a:pPr algn="ctr"/>
            <a:r>
              <a:rPr lang="bn-BD" sz="5400" dirty="0">
                <a:solidFill>
                  <a:srgbClr val="0000FF"/>
                </a:solidFill>
                <a:latin typeface="NikoshBAN" pitchFamily="2" charset="0"/>
                <a:cs typeface="NikoshBAN" pitchFamily="2" charset="0"/>
              </a:rPr>
              <a:t>ইনপুট ডিভাইস</a:t>
            </a:r>
            <a:endParaRPr lang="en-US" sz="5400" dirty="0">
              <a:solidFill>
                <a:srgbClr val="0000FF"/>
              </a:solidFill>
              <a:latin typeface="NikoshBAN" pitchFamily="2" charset="0"/>
              <a:cs typeface="NikoshBAN" pitchFamily="2" charset="0"/>
            </a:endParaRPr>
          </a:p>
        </p:txBody>
      </p:sp>
      <p:sp>
        <p:nvSpPr>
          <p:cNvPr id="8" name="TextBox 7"/>
          <p:cNvSpPr txBox="1"/>
          <p:nvPr/>
        </p:nvSpPr>
        <p:spPr>
          <a:xfrm>
            <a:off x="381000" y="5417403"/>
            <a:ext cx="4191000" cy="830997"/>
          </a:xfrm>
          <a:prstGeom prst="rect">
            <a:avLst/>
          </a:prstGeom>
          <a:solidFill>
            <a:schemeClr val="accent5">
              <a:lumMod val="20000"/>
              <a:lumOff val="80000"/>
            </a:schemeClr>
          </a:solidFill>
          <a:ln>
            <a:solidFill>
              <a:schemeClr val="accent1"/>
            </a:solidFill>
          </a:ln>
        </p:spPr>
        <p:txBody>
          <a:bodyPr wrap="square" rtlCol="0">
            <a:spAutoFit/>
          </a:bodyPr>
          <a:lstStyle/>
          <a:p>
            <a:r>
              <a:rPr lang="bn-BD" sz="2400" dirty="0" smtClean="0">
                <a:latin typeface="NikoshBAN" pitchFamily="2" charset="0"/>
                <a:cs typeface="NikoshBAN" pitchFamily="2" charset="0"/>
              </a:rPr>
              <a:t>জয়স্টিকঃ   গেম খেলার সময় </a:t>
            </a:r>
            <a:r>
              <a:rPr lang="bn-BD" sz="2400" dirty="0">
                <a:latin typeface="NikoshBAN" pitchFamily="2" charset="0"/>
                <a:cs typeface="NikoshBAN" pitchFamily="2" charset="0"/>
              </a:rPr>
              <a:t>কম্পিউটারকে ইনপুট  </a:t>
            </a:r>
            <a:r>
              <a:rPr lang="bn-BD" sz="2400" dirty="0" smtClean="0">
                <a:latin typeface="NikoshBAN" pitchFamily="2" charset="0"/>
                <a:cs typeface="NikoshBAN" pitchFamily="2" charset="0"/>
              </a:rPr>
              <a:t>দেয়ার ডিভাইস। </a:t>
            </a:r>
          </a:p>
        </p:txBody>
      </p:sp>
      <p:sp>
        <p:nvSpPr>
          <p:cNvPr id="9" name="TextBox 8"/>
          <p:cNvSpPr txBox="1"/>
          <p:nvPr/>
        </p:nvSpPr>
        <p:spPr>
          <a:xfrm>
            <a:off x="4838700" y="5417403"/>
            <a:ext cx="4076700" cy="830997"/>
          </a:xfrm>
          <a:prstGeom prst="rect">
            <a:avLst/>
          </a:prstGeom>
          <a:solidFill>
            <a:schemeClr val="accent5">
              <a:lumMod val="20000"/>
              <a:lumOff val="80000"/>
            </a:schemeClr>
          </a:solidFill>
          <a:ln>
            <a:solidFill>
              <a:schemeClr val="accent1"/>
            </a:solidFill>
          </a:ln>
        </p:spPr>
        <p:txBody>
          <a:bodyPr wrap="square" rtlCol="0">
            <a:spAutoFit/>
          </a:bodyPr>
          <a:lstStyle/>
          <a:p>
            <a:r>
              <a:rPr lang="bn-BD" sz="2400" dirty="0" smtClean="0">
                <a:latin typeface="NikoshBAN" pitchFamily="2" charset="0"/>
                <a:cs typeface="NikoshBAN" pitchFamily="2" charset="0"/>
              </a:rPr>
              <a:t>মাইক্রোফোনঃ সাউন্ড রেকর্ডিং করার জন্য  ব্যবহৃত ইনপুট ডিভাইস।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74" y="2286000"/>
            <a:ext cx="3429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071" y="2286000"/>
            <a:ext cx="3429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830598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54204" y="274638"/>
            <a:ext cx="6454591" cy="1096962"/>
          </a:xfrm>
          <a:solidFill>
            <a:schemeClr val="accent6">
              <a:lumMod val="60000"/>
              <a:lumOff val="40000"/>
            </a:schemeClr>
          </a:solidFill>
          <a:ln>
            <a:solidFill>
              <a:schemeClr val="accent1"/>
            </a:solidFill>
          </a:ln>
        </p:spPr>
        <p:txBody>
          <a:bodyPr>
            <a:noAutofit/>
          </a:bodyPr>
          <a:lstStyle/>
          <a:p>
            <a:r>
              <a:rPr lang="bn-BD" sz="2800" dirty="0" smtClean="0">
                <a:latin typeface="NikoshBAN" pitchFamily="2" charset="0"/>
                <a:cs typeface="NikoshBAN" pitchFamily="2" charset="0"/>
              </a:rPr>
              <a:t>এই কম্পিউটারের কোন কোন যন্ত্রাংশ ইনপুট </a:t>
            </a:r>
            <a:r>
              <a:rPr lang="bn-BD" sz="2800" dirty="0">
                <a:latin typeface="NikoshBAN" pitchFamily="2" charset="0"/>
                <a:cs typeface="NikoshBAN" pitchFamily="2" charset="0"/>
              </a:rPr>
              <a:t>ডিভাইস?</a:t>
            </a:r>
            <a:br>
              <a:rPr lang="bn-BD" sz="2800" dirty="0">
                <a:latin typeface="NikoshBAN" pitchFamily="2" charset="0"/>
                <a:cs typeface="NikoshBAN" pitchFamily="2" charset="0"/>
              </a:rPr>
            </a:br>
            <a:r>
              <a:rPr lang="bn-BD" sz="2800" dirty="0">
                <a:latin typeface="NikoshBAN" pitchFamily="2" charset="0"/>
                <a:cs typeface="NikoshBAN" pitchFamily="2" charset="0"/>
              </a:rPr>
              <a:t>ইনপুট </a:t>
            </a:r>
            <a:r>
              <a:rPr lang="bn-BD" sz="2800" dirty="0" smtClean="0">
                <a:latin typeface="NikoshBAN" pitchFamily="2" charset="0"/>
                <a:cs typeface="NikoshBAN" pitchFamily="2" charset="0"/>
              </a:rPr>
              <a:t>ডিভাইসের উপরে ক্লিক করে দেখে নাও। </a:t>
            </a:r>
            <a:endParaRPr lang="en-US" sz="2800" dirty="0"/>
          </a:p>
        </p:txBody>
      </p:sp>
      <p:grpSp>
        <p:nvGrpSpPr>
          <p:cNvPr id="9" name="Group 8"/>
          <p:cNvGrpSpPr/>
          <p:nvPr/>
        </p:nvGrpSpPr>
        <p:grpSpPr>
          <a:xfrm>
            <a:off x="3581393" y="2558138"/>
            <a:ext cx="4419607" cy="3156862"/>
            <a:chOff x="2362200" y="1295400"/>
            <a:chExt cx="4419607" cy="315686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295400"/>
              <a:ext cx="4419607" cy="3156862"/>
            </a:xfrm>
            <a:prstGeom prst="rect">
              <a:avLst/>
            </a:prstGeom>
            <a:ln w="28575">
              <a:solidFill>
                <a:schemeClr val="tx1"/>
              </a:solidFill>
            </a:ln>
          </p:spPr>
        </p:pic>
        <p:sp>
          <p:nvSpPr>
            <p:cNvPr id="7" name="Freeform 6"/>
            <p:cNvSpPr/>
            <p:nvPr/>
          </p:nvSpPr>
          <p:spPr>
            <a:xfrm>
              <a:off x="3316406" y="2483893"/>
              <a:ext cx="944316" cy="1378423"/>
            </a:xfrm>
            <a:custGeom>
              <a:avLst/>
              <a:gdLst>
                <a:gd name="connsiteX0" fmla="*/ 928048 w 944316"/>
                <a:gd name="connsiteY0" fmla="*/ 1378423 h 1378423"/>
                <a:gd name="connsiteX1" fmla="*/ 859809 w 944316"/>
                <a:gd name="connsiteY1" fmla="*/ 1050877 h 1378423"/>
                <a:gd name="connsiteX2" fmla="*/ 272955 w 944316"/>
                <a:gd name="connsiteY2" fmla="*/ 859808 h 1378423"/>
                <a:gd name="connsiteX3" fmla="*/ 0 w 944316"/>
                <a:gd name="connsiteY3" fmla="*/ 0 h 1378423"/>
                <a:gd name="connsiteX4" fmla="*/ 0 w 944316"/>
                <a:gd name="connsiteY4" fmla="*/ 0 h 137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316" h="1378423">
                  <a:moveTo>
                    <a:pt x="928048" y="1378423"/>
                  </a:moveTo>
                  <a:cubicBezTo>
                    <a:pt x="948519" y="1257868"/>
                    <a:pt x="968991" y="1137313"/>
                    <a:pt x="859809" y="1050877"/>
                  </a:cubicBezTo>
                  <a:cubicBezTo>
                    <a:pt x="750627" y="964441"/>
                    <a:pt x="416256" y="1034954"/>
                    <a:pt x="272955" y="859808"/>
                  </a:cubicBezTo>
                  <a:cubicBezTo>
                    <a:pt x="129654" y="684662"/>
                    <a:pt x="0" y="0"/>
                    <a:pt x="0" y="0"/>
                  </a:cubicBezTo>
                  <a:lnTo>
                    <a:pt x="0" y="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endParaRPr>
            </a:p>
          </p:txBody>
        </p:sp>
        <p:sp>
          <p:nvSpPr>
            <p:cNvPr id="8" name="Freeform 7"/>
            <p:cNvSpPr/>
            <p:nvPr/>
          </p:nvSpPr>
          <p:spPr>
            <a:xfrm>
              <a:off x="2578940" y="2280471"/>
              <a:ext cx="895671" cy="1199708"/>
            </a:xfrm>
            <a:custGeom>
              <a:avLst/>
              <a:gdLst>
                <a:gd name="connsiteX0" fmla="*/ 819353 w 895671"/>
                <a:gd name="connsiteY0" fmla="*/ 1199708 h 1199708"/>
                <a:gd name="connsiteX1" fmla="*/ 833000 w 895671"/>
                <a:gd name="connsiteY1" fmla="*/ 1076878 h 1199708"/>
                <a:gd name="connsiteX2" fmla="*/ 136964 w 895671"/>
                <a:gd name="connsiteY2" fmla="*/ 981344 h 1199708"/>
                <a:gd name="connsiteX3" fmla="*/ 487 w 895671"/>
                <a:gd name="connsiteY3" fmla="*/ 121535 h 1199708"/>
                <a:gd name="connsiteX4" fmla="*/ 150612 w 895671"/>
                <a:gd name="connsiteY4" fmla="*/ 26001 h 119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71" h="1199708">
                  <a:moveTo>
                    <a:pt x="819353" y="1199708"/>
                  </a:moveTo>
                  <a:cubicBezTo>
                    <a:pt x="883042" y="1156490"/>
                    <a:pt x="946732" y="1113272"/>
                    <a:pt x="833000" y="1076878"/>
                  </a:cubicBezTo>
                  <a:cubicBezTo>
                    <a:pt x="719268" y="1040484"/>
                    <a:pt x="275716" y="1140568"/>
                    <a:pt x="136964" y="981344"/>
                  </a:cubicBezTo>
                  <a:cubicBezTo>
                    <a:pt x="-1788" y="822120"/>
                    <a:pt x="-1788" y="280759"/>
                    <a:pt x="487" y="121535"/>
                  </a:cubicBezTo>
                  <a:cubicBezTo>
                    <a:pt x="2762" y="-37689"/>
                    <a:pt x="76687" y="-5844"/>
                    <a:pt x="150612" y="26001"/>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Rectangle 9"/>
          <p:cNvSpPr/>
          <p:nvPr/>
        </p:nvSpPr>
        <p:spPr>
          <a:xfrm>
            <a:off x="457200" y="2057400"/>
            <a:ext cx="1231427" cy="369332"/>
          </a:xfrm>
          <a:prstGeom prst="rect">
            <a:avLst/>
          </a:prstGeom>
          <a:solidFill>
            <a:schemeClr val="accent6">
              <a:lumMod val="60000"/>
              <a:lumOff val="40000"/>
            </a:schemeClr>
          </a:solidFill>
        </p:spPr>
        <p:txBody>
          <a:bodyPr wrap="none">
            <a:spAutoFit/>
          </a:bodyPr>
          <a:lstStyle/>
          <a:p>
            <a:r>
              <a:rPr lang="bn-BD" dirty="0">
                <a:latin typeface="NikoshBAN" pitchFamily="2" charset="0"/>
                <a:cs typeface="NikoshBAN" pitchFamily="2" charset="0"/>
              </a:rPr>
              <a:t>ইনপুট ডিভাইস</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917954"/>
            <a:ext cx="1517888" cy="15178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350054"/>
            <a:ext cx="1611413" cy="1611413"/>
          </a:xfrm>
          <a:prstGeom prst="rect">
            <a:avLst/>
          </a:prstGeom>
        </p:spPr>
      </p:pic>
    </p:spTree>
    <p:extLst>
      <p:ext uri="{BB962C8B-B14F-4D97-AF65-F5344CB8AC3E}">
        <p14:creationId xmlns:p14="http://schemas.microsoft.com/office/powerpoint/2010/main" val="200152385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676400" y="228600"/>
            <a:ext cx="6934200" cy="1096962"/>
          </a:xfrm>
          <a:solidFill>
            <a:schemeClr val="accent6">
              <a:lumMod val="60000"/>
              <a:lumOff val="40000"/>
            </a:schemeClr>
          </a:solidFill>
          <a:ln>
            <a:solidFill>
              <a:schemeClr val="accent1"/>
            </a:solidFill>
          </a:ln>
        </p:spPr>
        <p:txBody>
          <a:bodyPr>
            <a:noAutofit/>
          </a:bodyPr>
          <a:lstStyle/>
          <a:p>
            <a:r>
              <a:rPr lang="bn-BD" sz="2400" dirty="0" smtClean="0">
                <a:latin typeface="NikoshBAN" pitchFamily="2" charset="0"/>
                <a:cs typeface="NikoshBAN" pitchFamily="2" charset="0"/>
              </a:rPr>
              <a:t>নিচের ছবিতে প্রদর্শিত কম্পিউটারের কোন কোন যন্ত্রাংশ ইনপুট </a:t>
            </a:r>
            <a:r>
              <a:rPr lang="bn-BD" sz="2400" dirty="0">
                <a:latin typeface="NikoshBAN" pitchFamily="2" charset="0"/>
                <a:cs typeface="NikoshBAN" pitchFamily="2" charset="0"/>
              </a:rPr>
              <a:t>ডিভাইস?</a:t>
            </a:r>
            <a:br>
              <a:rPr lang="bn-BD" sz="2400" dirty="0">
                <a:latin typeface="NikoshBAN" pitchFamily="2" charset="0"/>
                <a:cs typeface="NikoshBAN" pitchFamily="2" charset="0"/>
              </a:rPr>
            </a:br>
            <a:r>
              <a:rPr lang="bn-BD" sz="2400" dirty="0" smtClean="0">
                <a:latin typeface="NikoshBAN" pitchFamily="2" charset="0"/>
                <a:cs typeface="NikoshBAN" pitchFamily="2" charset="0"/>
              </a:rPr>
              <a:t>“কোনটা ইনপুট ডিভাইস” লিখার উপরে ক্লিক করে দেখে নাও।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199" y="2220352"/>
            <a:ext cx="6390019" cy="3504828"/>
          </a:xfrm>
          <a:prstGeom prst="rect">
            <a:avLst/>
          </a:prstGeom>
          <a:ln>
            <a:solidFill>
              <a:srgbClr val="0000FF"/>
            </a:solidFill>
          </a:ln>
        </p:spPr>
      </p:pic>
      <p:sp>
        <p:nvSpPr>
          <p:cNvPr id="4" name="TextBox 3"/>
          <p:cNvSpPr txBox="1"/>
          <p:nvPr/>
        </p:nvSpPr>
        <p:spPr>
          <a:xfrm>
            <a:off x="304800" y="1591811"/>
            <a:ext cx="2057400" cy="369332"/>
          </a:xfrm>
          <a:prstGeom prst="rect">
            <a:avLst/>
          </a:prstGeom>
          <a:solidFill>
            <a:schemeClr val="accent6">
              <a:lumMod val="60000"/>
              <a:lumOff val="40000"/>
            </a:schemeClr>
          </a:solidFill>
        </p:spPr>
        <p:txBody>
          <a:bodyPr wrap="square" rtlCol="0">
            <a:spAutoFit/>
          </a:bodyPr>
          <a:lstStyle/>
          <a:p>
            <a:r>
              <a:rPr lang="bn-BD" dirty="0" smtClean="0">
                <a:latin typeface="NikoshBAN" pitchFamily="2" charset="0"/>
                <a:cs typeface="NikoshBAN" pitchFamily="2" charset="0"/>
              </a:rPr>
              <a:t>কোনটা ইনপুট ডিভাইস? </a:t>
            </a:r>
            <a:endParaRPr lang="en-US" dirty="0">
              <a:latin typeface="NikoshBAN" pitchFamily="2" charset="0"/>
              <a:cs typeface="NikoshBAN" pitchFamily="2" charset="0"/>
            </a:endParaRPr>
          </a:p>
        </p:txBody>
      </p:sp>
      <p:sp>
        <p:nvSpPr>
          <p:cNvPr id="5" name="TextBox 4"/>
          <p:cNvSpPr txBox="1"/>
          <p:nvPr/>
        </p:nvSpPr>
        <p:spPr>
          <a:xfrm>
            <a:off x="304800" y="5725180"/>
            <a:ext cx="1905000" cy="523220"/>
          </a:xfrm>
          <a:prstGeom prst="rect">
            <a:avLst/>
          </a:prstGeom>
          <a:solidFill>
            <a:schemeClr val="accent6">
              <a:lumMod val="60000"/>
              <a:lumOff val="40000"/>
            </a:schemeClr>
          </a:solidFill>
        </p:spPr>
        <p:txBody>
          <a:bodyPr wrap="square" rtlCol="0">
            <a:spAutoFit/>
          </a:bodyPr>
          <a:lstStyle/>
          <a:p>
            <a:r>
              <a:rPr lang="bn-BD" sz="2800" dirty="0" smtClean="0">
                <a:latin typeface="NikoshBAN" pitchFamily="2" charset="0"/>
                <a:cs typeface="NikoshBAN" pitchFamily="2" charset="0"/>
              </a:rPr>
              <a:t>সবগুলো</a:t>
            </a:r>
            <a:endParaRPr lang="en-US" sz="2800" dirty="0">
              <a:latin typeface="NikoshBAN" pitchFamily="2" charset="0"/>
              <a:cs typeface="NikoshBAN" pitchFamily="2" charset="0"/>
            </a:endParaRPr>
          </a:p>
        </p:txBody>
      </p:sp>
      <p:sp>
        <p:nvSpPr>
          <p:cNvPr id="11" name="TextBox 10"/>
          <p:cNvSpPr txBox="1"/>
          <p:nvPr/>
        </p:nvSpPr>
        <p:spPr>
          <a:xfrm>
            <a:off x="304800" y="2378788"/>
            <a:ext cx="1905000" cy="523220"/>
          </a:xfrm>
          <a:prstGeom prst="rect">
            <a:avLst/>
          </a:prstGeom>
          <a:solidFill>
            <a:schemeClr val="accent6">
              <a:lumMod val="60000"/>
              <a:lumOff val="40000"/>
            </a:schemeClr>
          </a:solidFill>
        </p:spPr>
        <p:txBody>
          <a:bodyPr wrap="square" rtlCol="0">
            <a:spAutoFit/>
          </a:bodyPr>
          <a:lstStyle/>
          <a:p>
            <a:r>
              <a:rPr lang="bn-BD" sz="2800" dirty="0" smtClean="0">
                <a:latin typeface="NikoshBAN" pitchFamily="2" charset="0"/>
                <a:cs typeface="NikoshBAN" pitchFamily="2" charset="0"/>
              </a:rPr>
              <a:t>কী-বোর্ড </a:t>
            </a:r>
            <a:endParaRPr lang="en-US" sz="2800" dirty="0">
              <a:latin typeface="NikoshBAN" pitchFamily="2" charset="0"/>
              <a:cs typeface="NikoshBAN" pitchFamily="2" charset="0"/>
            </a:endParaRPr>
          </a:p>
        </p:txBody>
      </p:sp>
      <p:sp>
        <p:nvSpPr>
          <p:cNvPr id="12" name="TextBox 11"/>
          <p:cNvSpPr txBox="1"/>
          <p:nvPr/>
        </p:nvSpPr>
        <p:spPr>
          <a:xfrm>
            <a:off x="304800" y="3192011"/>
            <a:ext cx="1905000" cy="523220"/>
          </a:xfrm>
          <a:prstGeom prst="rect">
            <a:avLst/>
          </a:prstGeom>
          <a:solidFill>
            <a:schemeClr val="accent6">
              <a:lumMod val="60000"/>
              <a:lumOff val="40000"/>
            </a:schemeClr>
          </a:solidFill>
        </p:spPr>
        <p:txBody>
          <a:bodyPr wrap="square" rtlCol="0">
            <a:spAutoFit/>
          </a:bodyPr>
          <a:lstStyle/>
          <a:p>
            <a:r>
              <a:rPr lang="bn-BD" sz="2800" dirty="0" smtClean="0">
                <a:latin typeface="NikoshBAN" pitchFamily="2" charset="0"/>
                <a:cs typeface="NikoshBAN" pitchFamily="2" charset="0"/>
              </a:rPr>
              <a:t>মাউস</a:t>
            </a:r>
            <a:endParaRPr lang="en-US" sz="2800" dirty="0">
              <a:latin typeface="NikoshBAN" pitchFamily="2" charset="0"/>
              <a:cs typeface="NikoshBAN" pitchFamily="2" charset="0"/>
            </a:endParaRPr>
          </a:p>
        </p:txBody>
      </p:sp>
      <p:sp>
        <p:nvSpPr>
          <p:cNvPr id="13" name="TextBox 12"/>
          <p:cNvSpPr txBox="1"/>
          <p:nvPr/>
        </p:nvSpPr>
        <p:spPr>
          <a:xfrm>
            <a:off x="304800" y="4037937"/>
            <a:ext cx="1905000" cy="523220"/>
          </a:xfrm>
          <a:prstGeom prst="rect">
            <a:avLst/>
          </a:prstGeom>
          <a:solidFill>
            <a:schemeClr val="accent6">
              <a:lumMod val="60000"/>
              <a:lumOff val="40000"/>
            </a:schemeClr>
          </a:solidFill>
        </p:spPr>
        <p:txBody>
          <a:bodyPr wrap="square" rtlCol="0">
            <a:spAutoFit/>
          </a:bodyPr>
          <a:lstStyle/>
          <a:p>
            <a:r>
              <a:rPr lang="bn-BD" sz="2800" dirty="0" smtClean="0">
                <a:latin typeface="NikoshBAN" pitchFamily="2" charset="0"/>
                <a:cs typeface="NikoshBAN" pitchFamily="2" charset="0"/>
              </a:rPr>
              <a:t>জয়স্টিক</a:t>
            </a:r>
            <a:endParaRPr lang="en-US" sz="2800" dirty="0">
              <a:latin typeface="NikoshBAN" pitchFamily="2" charset="0"/>
              <a:cs typeface="NikoshBAN" pitchFamily="2" charset="0"/>
            </a:endParaRPr>
          </a:p>
        </p:txBody>
      </p:sp>
      <p:sp>
        <p:nvSpPr>
          <p:cNvPr id="14" name="TextBox 13"/>
          <p:cNvSpPr txBox="1"/>
          <p:nvPr/>
        </p:nvSpPr>
        <p:spPr>
          <a:xfrm>
            <a:off x="304800" y="4792211"/>
            <a:ext cx="1905000" cy="523220"/>
          </a:xfrm>
          <a:prstGeom prst="rect">
            <a:avLst/>
          </a:prstGeom>
          <a:solidFill>
            <a:schemeClr val="accent6">
              <a:lumMod val="60000"/>
              <a:lumOff val="40000"/>
            </a:schemeClr>
          </a:solidFill>
        </p:spPr>
        <p:txBody>
          <a:bodyPr wrap="square" rtlCol="0">
            <a:spAutoFit/>
          </a:bodyPr>
          <a:lstStyle/>
          <a:p>
            <a:r>
              <a:rPr lang="bn-BD" sz="2800" dirty="0" smtClean="0">
                <a:latin typeface="NikoshBAN" pitchFamily="2" charset="0"/>
                <a:cs typeface="NikoshBAN" pitchFamily="2" charset="0"/>
              </a:rPr>
              <a:t>স্ক্যানার</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73862691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483590" y="228600"/>
            <a:ext cx="2053989" cy="609599"/>
          </a:xfrm>
          <a:solidFill>
            <a:schemeClr val="accent6">
              <a:lumMod val="20000"/>
              <a:lumOff val="80000"/>
            </a:schemeClr>
          </a:solidFill>
          <a:ln>
            <a:solidFill>
              <a:schemeClr val="accent1"/>
            </a:solidFill>
          </a:ln>
        </p:spPr>
        <p:txBody>
          <a:bodyPr>
            <a:normAutofit fontScale="90000"/>
          </a:bodyPr>
          <a:lstStyle/>
          <a:p>
            <a:r>
              <a:rPr lang="bn-BD" dirty="0" smtClean="0">
                <a:latin typeface="NikoshBAN" pitchFamily="2" charset="0"/>
                <a:cs typeface="NikoshBAN" pitchFamily="2" charset="0"/>
              </a:rPr>
              <a:t>ফিডব্যাক</a:t>
            </a:r>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00">
            <a:off x="2616432" y="5059392"/>
            <a:ext cx="1005840" cy="100584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000">
            <a:off x="2468880" y="893782"/>
            <a:ext cx="1005840" cy="1005840"/>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000">
            <a:off x="2459005" y="2254362"/>
            <a:ext cx="1005840" cy="1205468"/>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0000">
            <a:off x="4757431" y="2238760"/>
            <a:ext cx="1005840" cy="1288606"/>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0000">
            <a:off x="4986031" y="1221656"/>
            <a:ext cx="1005840" cy="1005840"/>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0000">
            <a:off x="2487541" y="3964190"/>
            <a:ext cx="1005840" cy="828047"/>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0000">
            <a:off x="4757431" y="3689822"/>
            <a:ext cx="1005840" cy="804672"/>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0000">
            <a:off x="4977378" y="4902659"/>
            <a:ext cx="1005840" cy="675202"/>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80000">
            <a:off x="7240633" y="4921943"/>
            <a:ext cx="1005840" cy="836286"/>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0000">
            <a:off x="7087778" y="2077629"/>
            <a:ext cx="1005840" cy="817245"/>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80000">
            <a:off x="7104510" y="843243"/>
            <a:ext cx="1005840" cy="1005840"/>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0000">
            <a:off x="7147996" y="2945811"/>
            <a:ext cx="1005840" cy="1671461"/>
          </a:xfrm>
          <a:prstGeom prst="rect">
            <a:avLst/>
          </a:prstGeom>
        </p:spPr>
      </p:pic>
      <p:sp>
        <p:nvSpPr>
          <p:cNvPr id="2" name="TextBox 1"/>
          <p:cNvSpPr txBox="1">
            <a:spLocks noChangeAspect="1"/>
          </p:cNvSpPr>
          <p:nvPr/>
        </p:nvSpPr>
        <p:spPr>
          <a:xfrm>
            <a:off x="228600" y="1226444"/>
            <a:ext cx="1371600" cy="457200"/>
          </a:xfrm>
          <a:prstGeom prst="rect">
            <a:avLst/>
          </a:prstGeom>
          <a:solidFill>
            <a:schemeClr val="accent6">
              <a:lumMod val="20000"/>
              <a:lumOff val="80000"/>
            </a:schemeClr>
          </a:solidFill>
        </p:spPr>
        <p:txBody>
          <a:bodyPr wrap="square" rtlCol="0">
            <a:spAutoFit/>
          </a:bodyPr>
          <a:lstStyle/>
          <a:p>
            <a:r>
              <a:rPr lang="bn-BD" dirty="0" smtClean="0">
                <a:latin typeface="NikoshBAN" pitchFamily="2" charset="0"/>
                <a:cs typeface="NikoshBAN" pitchFamily="2" charset="0"/>
              </a:rPr>
              <a:t>কী-বোর্ড</a:t>
            </a:r>
            <a:endParaRPr lang="en-US" dirty="0">
              <a:latin typeface="NikoshBAN" pitchFamily="2" charset="0"/>
              <a:cs typeface="NikoshBAN" pitchFamily="2" charset="0"/>
            </a:endParaRPr>
          </a:p>
        </p:txBody>
      </p:sp>
      <p:sp>
        <p:nvSpPr>
          <p:cNvPr id="4" name="TextBox 3"/>
          <p:cNvSpPr txBox="1">
            <a:spLocks noChangeAspect="1"/>
          </p:cNvSpPr>
          <p:nvPr/>
        </p:nvSpPr>
        <p:spPr>
          <a:xfrm>
            <a:off x="228600" y="1823267"/>
            <a:ext cx="1371600" cy="457200"/>
          </a:xfrm>
          <a:prstGeom prst="rect">
            <a:avLst/>
          </a:prstGeom>
          <a:solidFill>
            <a:schemeClr val="accent6">
              <a:lumMod val="20000"/>
              <a:lumOff val="80000"/>
            </a:schemeClr>
          </a:solidFill>
        </p:spPr>
        <p:txBody>
          <a:bodyPr wrap="square" rtlCol="0">
            <a:spAutoFit/>
          </a:bodyPr>
          <a:lstStyle/>
          <a:p>
            <a:r>
              <a:rPr lang="bn-BD" dirty="0" smtClean="0">
                <a:latin typeface="NikoshBAN" pitchFamily="2" charset="0"/>
                <a:cs typeface="NikoshBAN" pitchFamily="2" charset="0"/>
              </a:rPr>
              <a:t>মাউস</a:t>
            </a:r>
            <a:endParaRPr lang="en-US" dirty="0">
              <a:latin typeface="NikoshBAN" pitchFamily="2" charset="0"/>
              <a:cs typeface="NikoshBAN" pitchFamily="2" charset="0"/>
            </a:endParaRPr>
          </a:p>
        </p:txBody>
      </p:sp>
      <p:sp>
        <p:nvSpPr>
          <p:cNvPr id="5" name="TextBox 4"/>
          <p:cNvSpPr txBox="1">
            <a:spLocks noChangeAspect="1"/>
          </p:cNvSpPr>
          <p:nvPr/>
        </p:nvSpPr>
        <p:spPr>
          <a:xfrm>
            <a:off x="228600" y="2420091"/>
            <a:ext cx="1371600" cy="457200"/>
          </a:xfrm>
          <a:prstGeom prst="rect">
            <a:avLst/>
          </a:prstGeom>
          <a:solidFill>
            <a:schemeClr val="accent6">
              <a:lumMod val="20000"/>
              <a:lumOff val="80000"/>
            </a:schemeClr>
          </a:solidFill>
        </p:spPr>
        <p:txBody>
          <a:bodyPr wrap="square" rtlCol="0">
            <a:spAutoFit/>
          </a:bodyPr>
          <a:lstStyle/>
          <a:p>
            <a:r>
              <a:rPr lang="bn-BD" dirty="0" smtClean="0">
                <a:latin typeface="NikoshBAN" pitchFamily="2" charset="0"/>
                <a:cs typeface="NikoshBAN" pitchFamily="2" charset="0"/>
              </a:rPr>
              <a:t>স্ক্যানার</a:t>
            </a:r>
            <a:endParaRPr lang="en-US" dirty="0">
              <a:latin typeface="NikoshBAN" pitchFamily="2" charset="0"/>
              <a:cs typeface="NikoshBAN" pitchFamily="2" charset="0"/>
            </a:endParaRPr>
          </a:p>
        </p:txBody>
      </p:sp>
      <p:sp>
        <p:nvSpPr>
          <p:cNvPr id="6" name="TextBox 5"/>
          <p:cNvSpPr txBox="1">
            <a:spLocks noChangeAspect="1"/>
          </p:cNvSpPr>
          <p:nvPr/>
        </p:nvSpPr>
        <p:spPr>
          <a:xfrm>
            <a:off x="228600" y="3048000"/>
            <a:ext cx="1371600" cy="457200"/>
          </a:xfrm>
          <a:prstGeom prst="rect">
            <a:avLst/>
          </a:prstGeom>
          <a:solidFill>
            <a:schemeClr val="accent6">
              <a:lumMod val="20000"/>
              <a:lumOff val="80000"/>
            </a:schemeClr>
          </a:solidFill>
        </p:spPr>
        <p:txBody>
          <a:bodyPr wrap="square" rtlCol="0">
            <a:spAutoFit/>
          </a:bodyPr>
          <a:lstStyle/>
          <a:p>
            <a:r>
              <a:rPr lang="bn-BD" dirty="0" smtClean="0">
                <a:latin typeface="NikoshBAN" pitchFamily="2" charset="0"/>
                <a:cs typeface="NikoshBAN" pitchFamily="2" charset="0"/>
              </a:rPr>
              <a:t>সাউন্ড রেকর্ডার</a:t>
            </a:r>
            <a:endParaRPr lang="en-US" dirty="0">
              <a:latin typeface="NikoshBAN" pitchFamily="2" charset="0"/>
              <a:cs typeface="NikoshBAN" pitchFamily="2" charset="0"/>
            </a:endParaRPr>
          </a:p>
        </p:txBody>
      </p:sp>
      <p:sp>
        <p:nvSpPr>
          <p:cNvPr id="7" name="TextBox 6"/>
          <p:cNvSpPr txBox="1">
            <a:spLocks noChangeAspect="1"/>
          </p:cNvSpPr>
          <p:nvPr/>
        </p:nvSpPr>
        <p:spPr>
          <a:xfrm>
            <a:off x="228600" y="3634958"/>
            <a:ext cx="1371600" cy="457200"/>
          </a:xfrm>
          <a:prstGeom prst="rect">
            <a:avLst/>
          </a:prstGeom>
          <a:solidFill>
            <a:schemeClr val="accent6">
              <a:lumMod val="20000"/>
              <a:lumOff val="80000"/>
            </a:schemeClr>
          </a:solidFill>
        </p:spPr>
        <p:txBody>
          <a:bodyPr wrap="square" rtlCol="0">
            <a:spAutoFit/>
          </a:bodyPr>
          <a:lstStyle/>
          <a:p>
            <a:r>
              <a:rPr lang="bn-BD" dirty="0" smtClean="0">
                <a:latin typeface="NikoshBAN" pitchFamily="2" charset="0"/>
                <a:cs typeface="NikoshBAN" pitchFamily="2" charset="0"/>
              </a:rPr>
              <a:t>ওয়েভ ক্যামেরা</a:t>
            </a:r>
            <a:endParaRPr lang="en-US" dirty="0">
              <a:latin typeface="NikoshBAN" pitchFamily="2" charset="0"/>
              <a:cs typeface="NikoshBAN" pitchFamily="2" charset="0"/>
            </a:endParaRPr>
          </a:p>
        </p:txBody>
      </p:sp>
      <p:sp>
        <p:nvSpPr>
          <p:cNvPr id="8" name="TextBox 7"/>
          <p:cNvSpPr txBox="1">
            <a:spLocks noChangeAspect="1"/>
          </p:cNvSpPr>
          <p:nvPr/>
        </p:nvSpPr>
        <p:spPr>
          <a:xfrm>
            <a:off x="228600" y="4267200"/>
            <a:ext cx="1371600" cy="457200"/>
          </a:xfrm>
          <a:prstGeom prst="rect">
            <a:avLst/>
          </a:prstGeom>
          <a:solidFill>
            <a:schemeClr val="accent6">
              <a:lumMod val="20000"/>
              <a:lumOff val="80000"/>
            </a:schemeClr>
          </a:solidFill>
        </p:spPr>
        <p:txBody>
          <a:bodyPr wrap="square" rtlCol="0">
            <a:spAutoFit/>
          </a:bodyPr>
          <a:lstStyle/>
          <a:p>
            <a:r>
              <a:rPr lang="bn-BD" dirty="0" smtClean="0">
                <a:latin typeface="NikoshBAN" pitchFamily="2" charset="0"/>
                <a:cs typeface="NikoshBAN" pitchFamily="2" charset="0"/>
              </a:rPr>
              <a:t>স্টাইলাস</a:t>
            </a:r>
            <a:endParaRPr lang="en-US" dirty="0">
              <a:latin typeface="NikoshBAN" pitchFamily="2" charset="0"/>
              <a:cs typeface="NikoshBAN" pitchFamily="2" charset="0"/>
            </a:endParaRPr>
          </a:p>
        </p:txBody>
      </p:sp>
      <p:sp>
        <p:nvSpPr>
          <p:cNvPr id="9" name="TextBox 8"/>
          <p:cNvSpPr txBox="1">
            <a:spLocks noChangeAspect="1"/>
          </p:cNvSpPr>
          <p:nvPr/>
        </p:nvSpPr>
        <p:spPr>
          <a:xfrm>
            <a:off x="228600" y="4876800"/>
            <a:ext cx="1371600" cy="457200"/>
          </a:xfrm>
          <a:prstGeom prst="rect">
            <a:avLst/>
          </a:prstGeom>
          <a:solidFill>
            <a:schemeClr val="accent6">
              <a:lumMod val="20000"/>
              <a:lumOff val="80000"/>
            </a:schemeClr>
          </a:solidFill>
        </p:spPr>
        <p:txBody>
          <a:bodyPr wrap="square" rtlCol="0">
            <a:spAutoFit/>
          </a:bodyPr>
          <a:lstStyle/>
          <a:p>
            <a:r>
              <a:rPr lang="bn-BD" dirty="0" smtClean="0">
                <a:latin typeface="NikoshBAN" pitchFamily="2" charset="0"/>
                <a:cs typeface="NikoshBAN" pitchFamily="2" charset="0"/>
              </a:rPr>
              <a:t>বারকোড রিডার</a:t>
            </a:r>
            <a:endParaRPr lang="en-US" dirty="0">
              <a:latin typeface="NikoshBAN" pitchFamily="2" charset="0"/>
              <a:cs typeface="NikoshBAN" pitchFamily="2" charset="0"/>
            </a:endParaRPr>
          </a:p>
        </p:txBody>
      </p:sp>
      <p:sp>
        <p:nvSpPr>
          <p:cNvPr id="10" name="TextBox 9"/>
          <p:cNvSpPr txBox="1"/>
          <p:nvPr/>
        </p:nvSpPr>
        <p:spPr>
          <a:xfrm>
            <a:off x="457200" y="5983069"/>
            <a:ext cx="8153400" cy="646331"/>
          </a:xfrm>
          <a:prstGeom prst="rect">
            <a:avLst/>
          </a:prstGeom>
          <a:solidFill>
            <a:srgbClr val="FFC000"/>
          </a:solidFill>
        </p:spPr>
        <p:txBody>
          <a:bodyPr wrap="square" rtlCol="0">
            <a:spAutoFit/>
          </a:bodyPr>
          <a:lstStyle/>
          <a:p>
            <a:r>
              <a:rPr lang="bn-BD" sz="3600" dirty="0" smtClean="0">
                <a:latin typeface="NikoshBAN" pitchFamily="2" charset="0"/>
                <a:cs typeface="NikoshBAN" pitchFamily="2" charset="0"/>
              </a:rPr>
              <a:t>নামের উপরে ক্লিক করে ইনপুট ডিভাইসগুলো চিনে নাও।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69726212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5"/>
                    </p:tgtEl>
                  </p:cond>
                </p:stCondLst>
                <p:endSync evt="end" delay="0">
                  <p:rtn val="all"/>
                </p:endSync>
                <p:childTnLst>
                  <p:par>
                    <p:cTn id="55" fill="hold">
                      <p:stCondLst>
                        <p:cond delay="0"/>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childTnLst>
                          </p:cTn>
                        </p:par>
                      </p:childTnLst>
                    </p:cTn>
                  </p:par>
                </p:childTnLst>
              </p:cTn>
              <p:nextCondLst>
                <p:cond evt="onClick" delay="0">
                  <p:tgtEl>
                    <p:spTgt spid="6"/>
                  </p:tgtEl>
                </p:cond>
              </p:nextCondLst>
            </p:seq>
            <p:seq concurrent="1" nextAc="seek">
              <p:cTn id="70" restart="whenNotActive" fill="hold" evtFilter="cancelBubble" nodeType="interactiveSeq">
                <p:stCondLst>
                  <p:cond evt="onClick" delay="0">
                    <p:tgtEl>
                      <p:spTgt spid="7"/>
                    </p:tgtEl>
                  </p:cond>
                </p:stCondLst>
                <p:endSync evt="end" delay="0">
                  <p:rtn val="all"/>
                </p:endSync>
                <p:childTnLst>
                  <p:par>
                    <p:cTn id="71" fill="hold">
                      <p:stCondLst>
                        <p:cond delay="0"/>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childTnLst>
                    </p:cTn>
                  </p:par>
                </p:childTnLst>
              </p:cTn>
              <p:nextCondLst>
                <p:cond evt="onClick" delay="0">
                  <p:tgtEl>
                    <p:spTgt spid="7"/>
                  </p:tgtEl>
                </p:cond>
              </p:nextCondLst>
            </p:seq>
            <p:seq concurrent="1" nextAc="seek">
              <p:cTn id="78" restart="whenNotActive" fill="hold" evtFilter="cancelBubble" nodeType="interactiveSeq">
                <p:stCondLst>
                  <p:cond evt="onClick" delay="0">
                    <p:tgtEl>
                      <p:spTgt spid="8"/>
                    </p:tgtEl>
                  </p:cond>
                </p:stCondLst>
                <p:endSync evt="end" delay="0">
                  <p:rtn val="all"/>
                </p:endSync>
                <p:childTnLst>
                  <p:par>
                    <p:cTn id="79" fill="hold">
                      <p:stCondLst>
                        <p:cond delay="0"/>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childTnLst>
                          </p:cTn>
                        </p:par>
                      </p:childTnLst>
                    </p:cTn>
                  </p:par>
                </p:childTnLst>
              </p:cTn>
              <p:nextCondLst>
                <p:cond evt="onClick" delay="0">
                  <p:tgtEl>
                    <p:spTgt spid="8"/>
                  </p:tgtEl>
                </p:cond>
              </p:nextCondLst>
            </p:seq>
            <p:seq concurrent="1" nextAc="seek">
              <p:cTn id="86" restart="whenNotActive" fill="hold" evtFilter="cancelBubble" nodeType="interactiveSeq">
                <p:stCondLst>
                  <p:cond evt="onClick" delay="0">
                    <p:tgtEl>
                      <p:spTgt spid="9"/>
                    </p:tgtEl>
                  </p:cond>
                </p:stCondLst>
                <p:endSync evt="end" delay="0">
                  <p:rtn val="all"/>
                </p:endSync>
                <p:childTnLst>
                  <p:par>
                    <p:cTn id="87" fill="hold">
                      <p:stCondLst>
                        <p:cond delay="0"/>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841" y="2241697"/>
            <a:ext cx="2824917" cy="28249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40560"/>
            <a:ext cx="3465898" cy="27727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2110898"/>
            <a:ext cx="2689702" cy="2689702"/>
          </a:xfrm>
          <a:prstGeom prst="rect">
            <a:avLst/>
          </a:prstGeom>
        </p:spPr>
      </p:pic>
      <p:sp>
        <p:nvSpPr>
          <p:cNvPr id="7" name="TextBox 6"/>
          <p:cNvSpPr txBox="1"/>
          <p:nvPr/>
        </p:nvSpPr>
        <p:spPr>
          <a:xfrm>
            <a:off x="1752600" y="533400"/>
            <a:ext cx="5867400" cy="646331"/>
          </a:xfrm>
          <a:prstGeom prst="rect">
            <a:avLst/>
          </a:prstGeom>
          <a:solidFill>
            <a:schemeClr val="accent6">
              <a:lumMod val="20000"/>
              <a:lumOff val="80000"/>
            </a:schemeClr>
          </a:solidFill>
        </p:spPr>
        <p:txBody>
          <a:bodyPr wrap="square" rtlCol="0">
            <a:spAutoFit/>
          </a:bodyPr>
          <a:lstStyle/>
          <a:p>
            <a:pPr algn="ctr"/>
            <a:r>
              <a:rPr lang="bn-BD" sz="3600" dirty="0" smtClean="0">
                <a:latin typeface="NikoshBAN" pitchFamily="2" charset="0"/>
                <a:cs typeface="NikoshBAN" pitchFamily="2" charset="0"/>
              </a:rPr>
              <a:t>চলো একটু ভেবে বলা যাক </a:t>
            </a:r>
            <a:endParaRPr lang="en-US" sz="3600" dirty="0">
              <a:latin typeface="NikoshBAN" pitchFamily="2" charset="0"/>
              <a:cs typeface="NikoshBAN" pitchFamily="2" charset="0"/>
            </a:endParaRPr>
          </a:p>
        </p:txBody>
      </p:sp>
      <p:sp>
        <p:nvSpPr>
          <p:cNvPr id="2" name="TextBox 1"/>
          <p:cNvSpPr txBox="1"/>
          <p:nvPr/>
        </p:nvSpPr>
        <p:spPr>
          <a:xfrm>
            <a:off x="381000" y="5410200"/>
            <a:ext cx="7924800" cy="954107"/>
          </a:xfrm>
          <a:prstGeom prst="rect">
            <a:avLst/>
          </a:prstGeom>
          <a:solidFill>
            <a:schemeClr val="accent6">
              <a:lumMod val="20000"/>
              <a:lumOff val="80000"/>
            </a:schemeClr>
          </a:solidFill>
        </p:spPr>
        <p:txBody>
          <a:bodyPr wrap="square" rtlCol="0">
            <a:spAutoFit/>
          </a:bodyPr>
          <a:lstStyle/>
          <a:p>
            <a:r>
              <a:rPr lang="bn-BD" sz="2800" dirty="0" smtClean="0">
                <a:latin typeface="NikoshBAN" pitchFamily="2" charset="0"/>
                <a:cs typeface="NikoshBAN" pitchFamily="2" charset="0"/>
              </a:rPr>
              <a:t>এগুলোর ভিতর কোনটা ইনপুট কোনটা আউটপুট?  একটু চিন্তা করে বল।</a:t>
            </a:r>
          </a:p>
          <a:p>
            <a:r>
              <a:rPr lang="bn-BD" sz="2800" dirty="0" smtClean="0">
                <a:latin typeface="NikoshBAN" pitchFamily="2" charset="0"/>
                <a:cs typeface="NikoshBAN" pitchFamily="2" charset="0"/>
              </a:rPr>
              <a:t>আচ্ছা </a:t>
            </a:r>
            <a:r>
              <a:rPr lang="bn-BD" sz="2800" smtClean="0">
                <a:latin typeface="NikoshBAN" pitchFamily="2" charset="0"/>
                <a:cs typeface="NikoshBAN" pitchFamily="2" charset="0"/>
              </a:rPr>
              <a:t>ঠিক আছে।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86292140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14400" y="2819400"/>
            <a:ext cx="7162800" cy="3270126"/>
          </a:xfrm>
          <a:prstGeom prst="rect">
            <a:avLst/>
          </a:prstGeom>
          <a:solidFill>
            <a:schemeClr val="accent5">
              <a:lumMod val="20000"/>
              <a:lumOff val="80000"/>
            </a:schemeClr>
          </a:solidFill>
          <a:ln>
            <a:solidFill>
              <a:schemeClr val="accent1"/>
            </a:solidFill>
          </a:ln>
        </p:spPr>
        <p:txBody>
          <a:bodyPr wrap="square" rtlCol="0">
            <a:spAutoFit/>
          </a:bodyPr>
          <a:lstStyle/>
          <a:p>
            <a:pPr>
              <a:lnSpc>
                <a:spcPct val="150000"/>
              </a:lnSpc>
            </a:pPr>
            <a:r>
              <a:rPr lang="bn-BD" sz="2800" dirty="0">
                <a:latin typeface="NikoshBAN" pitchFamily="2" charset="0"/>
                <a:cs typeface="NikoshBAN" pitchFamily="2" charset="0"/>
              </a:rPr>
              <a:t>এই অধ্যায়ের পড়া শেষ তোমরাঃ </a:t>
            </a:r>
          </a:p>
          <a:p>
            <a:pPr>
              <a:lnSpc>
                <a:spcPct val="150000"/>
              </a:lnSpc>
            </a:pPr>
            <a:r>
              <a:rPr lang="bn-BD" sz="2800" dirty="0">
                <a:latin typeface="NikoshBAN" pitchFamily="2" charset="0"/>
                <a:cs typeface="NikoshBAN" pitchFamily="2" charset="0"/>
              </a:rPr>
              <a:t>১। ইনপুট কী এবং ইনপুট ডিভাইস কী তা বর্ণনা করতে পারবে।</a:t>
            </a:r>
            <a:endParaRPr lang="en-US" sz="2800" dirty="0">
              <a:latin typeface="NikoshBAN" pitchFamily="2" charset="0"/>
              <a:cs typeface="NikoshBAN" pitchFamily="2" charset="0"/>
            </a:endParaRPr>
          </a:p>
          <a:p>
            <a:pPr>
              <a:lnSpc>
                <a:spcPct val="150000"/>
              </a:lnSpc>
            </a:pPr>
            <a:r>
              <a:rPr lang="bn-BD" sz="2800" dirty="0">
                <a:latin typeface="NikoshBAN" pitchFamily="2" charset="0"/>
                <a:cs typeface="NikoshBAN" pitchFamily="2" charset="0"/>
              </a:rPr>
              <a:t>২। কয়েকটি ইনপুট ডিভাইসের নাম ও কাজ বর্ণনা করতে পারবে।</a:t>
            </a:r>
            <a:endParaRPr lang="en-US" sz="2800" dirty="0">
              <a:latin typeface="NikoshBAN" pitchFamily="2" charset="0"/>
              <a:cs typeface="NikoshBAN" pitchFamily="2" charset="0"/>
            </a:endParaRPr>
          </a:p>
          <a:p>
            <a:pPr>
              <a:lnSpc>
                <a:spcPct val="150000"/>
              </a:lnSpc>
            </a:pPr>
            <a:r>
              <a:rPr lang="bn-BD" sz="2800" dirty="0">
                <a:latin typeface="NikoshBAN" pitchFamily="2" charset="0"/>
                <a:cs typeface="NikoshBAN" pitchFamily="2" charset="0"/>
              </a:rPr>
              <a:t>৩। ইনপুট ডিভাইসের  সঠিক ব্যাখ্যা প্রদান করতে পারবে। </a:t>
            </a:r>
          </a:p>
          <a:p>
            <a:pPr>
              <a:lnSpc>
                <a:spcPct val="150000"/>
              </a:lnSpc>
            </a:pP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8103761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8200" y="2971800"/>
            <a:ext cx="7620000" cy="938719"/>
          </a:xfrm>
          <a:prstGeom prst="rect">
            <a:avLst/>
          </a:prstGeom>
          <a:solidFill>
            <a:schemeClr val="accent6">
              <a:lumMod val="20000"/>
              <a:lumOff val="80000"/>
            </a:schemeClr>
          </a:solidFill>
        </p:spPr>
        <p:txBody>
          <a:bodyPr wrap="square">
            <a:spAutoFit/>
          </a:bodyPr>
          <a:lstStyle/>
          <a:p>
            <a:pPr>
              <a:lnSpc>
                <a:spcPct val="150000"/>
              </a:lnSpc>
            </a:pPr>
            <a:r>
              <a:rPr lang="bn-BD" sz="4000" dirty="0">
                <a:latin typeface="NikoshBAN" pitchFamily="2" charset="0"/>
                <a:cs typeface="NikoshBAN" pitchFamily="2" charset="0"/>
              </a:rPr>
              <a:t>১</a:t>
            </a:r>
            <a:r>
              <a:rPr lang="bn-BD" sz="4000" dirty="0" smtClean="0">
                <a:latin typeface="NikoshBAN" pitchFamily="2" charset="0"/>
                <a:cs typeface="NikoshBAN" pitchFamily="2" charset="0"/>
              </a:rPr>
              <a:t>। ৩টি ইনপুট ডিভাইসের নাম লিখ। </a:t>
            </a:r>
            <a:endParaRPr lang="bn-BD" sz="4000" dirty="0">
              <a:latin typeface="NikoshBAN" pitchFamily="2" charset="0"/>
              <a:cs typeface="NikoshBAN" pitchFamily="2" charset="0"/>
            </a:endParaRPr>
          </a:p>
        </p:txBody>
      </p:sp>
    </p:spTree>
    <p:extLst>
      <p:ext uri="{BB962C8B-B14F-4D97-AF65-F5344CB8AC3E}">
        <p14:creationId xmlns:p14="http://schemas.microsoft.com/office/powerpoint/2010/main" val="341609534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85800" y="3153363"/>
            <a:ext cx="7620000" cy="1446550"/>
          </a:xfrm>
          <a:prstGeom prst="rect">
            <a:avLst/>
          </a:prstGeom>
          <a:noFill/>
        </p:spPr>
        <p:txBody>
          <a:bodyPr wrap="square">
            <a:spAutoFit/>
          </a:bodyPr>
          <a:lstStyle/>
          <a:p>
            <a:r>
              <a:rPr lang="bn-BD" sz="4400" dirty="0" smtClean="0">
                <a:latin typeface="NikoshBAN" pitchFamily="2" charset="0"/>
                <a:cs typeface="NikoshBAN" pitchFamily="2" charset="0"/>
              </a:rPr>
              <a:t>১। যে কোন ২টি ইনপুট ডিভাইসের পরিচিতি ও কাজ লিখে আনবে।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60450959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967287"/>
            <a:ext cx="1143000" cy="7429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2830651"/>
            <a:ext cx="557213" cy="4857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2711" y="6081712"/>
            <a:ext cx="228600" cy="51435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6260131"/>
            <a:ext cx="914400" cy="50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30650"/>
            <a:ext cx="571500" cy="37147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400" y="2590800"/>
            <a:ext cx="4152381" cy="1955556"/>
          </a:xfrm>
          <a:prstGeom prst="rect">
            <a:avLst/>
          </a:prstGeom>
        </p:spPr>
      </p:pic>
    </p:spTree>
    <p:extLst>
      <p:ext uri="{BB962C8B-B14F-4D97-AF65-F5344CB8AC3E}">
        <p14:creationId xmlns:p14="http://schemas.microsoft.com/office/powerpoint/2010/main" val="364947620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indefinite" accel="50000" fill="hold" nodeType="clickEffect" p14:presetBounceEnd="31000">
                                      <p:stCondLst>
                                        <p:cond delay="0"/>
                                      </p:stCondLst>
                                      <p:endCondLst>
                                        <p:cond evt="onNext" delay="0">
                                          <p:tgtEl>
                                            <p:sldTgt/>
                                          </p:tgtEl>
                                        </p:cond>
                                      </p:endCondLst>
                                      <p:childTnLst>
                                        <p:animMotion origin="layout" path="M 3.33333E-6 -3.7037E-7 L -0.63542 0.00185 " pathEditMode="relative" rAng="0" ptsTypes="AA" p14:bounceEnd="31000">
                                          <p:cBhvr>
                                            <p:cTn id="6" dur="6000" fill="hold"/>
                                            <p:tgtEl>
                                              <p:spTgt spid="8"/>
                                            </p:tgtEl>
                                            <p:attrNameLst>
                                              <p:attrName>ppt_x</p:attrName>
                                              <p:attrName>ppt_y</p:attrName>
                                            </p:attrNameLst>
                                          </p:cBhvr>
                                          <p:rCtr x="-3177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indefinite" accel="50000" fill="hold" nodeType="clickEffect">
                                      <p:stCondLst>
                                        <p:cond delay="0"/>
                                      </p:stCondLst>
                                      <p:endCondLst>
                                        <p:cond evt="onNext" delay="0">
                                          <p:tgtEl>
                                            <p:sldTgt/>
                                          </p:tgtEl>
                                        </p:cond>
                                      </p:endCondLst>
                                      <p:childTnLst>
                                        <p:animMotion origin="layout" path="M 3.33333E-6 -3.7037E-7 L -0.63542 0.00185 " pathEditMode="relative" rAng="0" ptsTypes="AA">
                                          <p:cBhvr>
                                            <p:cTn id="6" dur="6000" fill="hold"/>
                                            <p:tgtEl>
                                              <p:spTgt spid="8"/>
                                            </p:tgtEl>
                                            <p:attrNameLst>
                                              <p:attrName>ppt_x</p:attrName>
                                              <p:attrName>ppt_y</p:attrName>
                                            </p:attrNameLst>
                                          </p:cBhvr>
                                          <p:rCtr x="-3177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76400" y="856385"/>
            <a:ext cx="5350175"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8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পরিচিতি</a:t>
            </a:r>
            <a:r>
              <a:rPr lang="bn-BD"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endPar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5" name="Rectangle 4"/>
          <p:cNvSpPr/>
          <p:nvPr/>
        </p:nvSpPr>
        <p:spPr>
          <a:xfrm>
            <a:off x="5257800" y="3505200"/>
            <a:ext cx="3200400" cy="1938992"/>
          </a:xfrm>
          <a:prstGeom prst="rect">
            <a:avLst/>
          </a:prstGeom>
          <a:solidFill>
            <a:schemeClr val="accent6">
              <a:lumMod val="40000"/>
              <a:lumOff val="60000"/>
            </a:schemeClr>
          </a:solidFill>
        </p:spPr>
        <p:txBody>
          <a:bodyPr wrap="square" lIns="91440" tIns="45720" rIns="91440" bIns="45720">
            <a:spAutoFit/>
          </a:bodyPr>
          <a:lstStyle/>
          <a:p>
            <a:pPr>
              <a:lnSpc>
                <a:spcPct val="150000"/>
              </a:lnSpc>
            </a:pPr>
            <a:r>
              <a:rPr lang="bn-BD" sz="2000" dirty="0" smtClean="0">
                <a:latin typeface="NikoshBAN" pitchFamily="2" charset="0"/>
                <a:cs typeface="NikoshBAN" pitchFamily="2" charset="0"/>
              </a:rPr>
              <a:t>শ্রেনি</a:t>
            </a:r>
            <a:r>
              <a:rPr lang="en-US" sz="2000" dirty="0" smtClean="0">
                <a:latin typeface="NikoshBAN" pitchFamily="2" charset="0"/>
                <a:cs typeface="NikoshBAN" pitchFamily="2" charset="0"/>
              </a:rPr>
              <a:t>  : 6</a:t>
            </a:r>
            <a:r>
              <a:rPr lang="bn-BD" sz="2000" dirty="0" smtClean="0">
                <a:latin typeface="NikoshBAN" pitchFamily="2" charset="0"/>
                <a:cs typeface="NikoshBAN" pitchFamily="2" charset="0"/>
              </a:rPr>
              <a:t>ষ্ঠ</a:t>
            </a:r>
            <a:endParaRPr lang="en-US" sz="2000" dirty="0" smtClean="0">
              <a:latin typeface="NikoshBAN" pitchFamily="2" charset="0"/>
              <a:cs typeface="NikoshBAN" pitchFamily="2" charset="0"/>
            </a:endParaRPr>
          </a:p>
          <a:p>
            <a:pPr>
              <a:lnSpc>
                <a:spcPct val="150000"/>
              </a:lnSpc>
            </a:pPr>
            <a:r>
              <a:rPr lang="bn-BD" sz="2000" dirty="0">
                <a:latin typeface="NikoshBAN" pitchFamily="2" charset="0"/>
                <a:cs typeface="NikoshBAN" pitchFamily="2" charset="0"/>
              </a:rPr>
              <a:t>বিষয়</a:t>
            </a:r>
            <a:r>
              <a:rPr lang="en-US" sz="2000" dirty="0">
                <a:latin typeface="NikoshBAN" pitchFamily="2" charset="0"/>
                <a:cs typeface="NikoshBAN" pitchFamily="2" charset="0"/>
              </a:rPr>
              <a:t> :</a:t>
            </a:r>
            <a:r>
              <a:rPr lang="bn-BD" sz="2000" dirty="0">
                <a:latin typeface="NikoshBAN" pitchFamily="2" charset="0"/>
                <a:cs typeface="NikoshBAN" pitchFamily="2" charset="0"/>
              </a:rPr>
              <a:t> তথ্য ও যোগাযোগ </a:t>
            </a:r>
            <a:r>
              <a:rPr lang="bn-BD" sz="2000" dirty="0" smtClean="0">
                <a:latin typeface="NikoshBAN" pitchFamily="2" charset="0"/>
                <a:cs typeface="NikoshBAN" pitchFamily="2" charset="0"/>
              </a:rPr>
              <a:t>প্রযুক্তি</a:t>
            </a:r>
            <a:endParaRPr lang="bn-BD" sz="2000" dirty="0">
              <a:latin typeface="NikoshBAN" pitchFamily="2" charset="0"/>
              <a:cs typeface="NikoshBAN" pitchFamily="2" charset="0"/>
            </a:endParaRPr>
          </a:p>
          <a:p>
            <a:pPr>
              <a:lnSpc>
                <a:spcPct val="150000"/>
              </a:lnSpc>
            </a:pPr>
            <a:r>
              <a:rPr lang="bn-BD" sz="2000" dirty="0" smtClean="0">
                <a:latin typeface="NikoshBAN" pitchFamily="2" charset="0"/>
                <a:cs typeface="NikoshBAN" pitchFamily="2" charset="0"/>
              </a:rPr>
              <a:t>অধ্যায় </a:t>
            </a:r>
            <a:r>
              <a:rPr lang="en-US" sz="2000" dirty="0" smtClean="0">
                <a:latin typeface="NikoshBAN" pitchFamily="2" charset="0"/>
                <a:cs typeface="NikoshBAN" pitchFamily="2" charset="0"/>
              </a:rPr>
              <a:t>:</a:t>
            </a:r>
            <a:r>
              <a:rPr lang="bn-BD" sz="2000" dirty="0" smtClean="0">
                <a:latin typeface="NikoshBAN" pitchFamily="2" charset="0"/>
                <a:cs typeface="NikoshBAN" pitchFamily="2" charset="0"/>
              </a:rPr>
              <a:t> </a:t>
            </a:r>
            <a:r>
              <a:rPr lang="en-US" sz="2000" dirty="0" smtClean="0">
                <a:latin typeface="NikoshBAN" pitchFamily="2" charset="0"/>
                <a:cs typeface="NikoshBAN" pitchFamily="2" charset="0"/>
              </a:rPr>
              <a:t>2</a:t>
            </a:r>
            <a:r>
              <a:rPr lang="bn-BD" sz="2000" dirty="0" smtClean="0">
                <a:latin typeface="NikoshBAN" pitchFamily="2" charset="0"/>
                <a:cs typeface="NikoshBAN" pitchFamily="2" charset="0"/>
              </a:rPr>
              <a:t>য় </a:t>
            </a:r>
            <a:endParaRPr lang="en-US" sz="2000" dirty="0" smtClean="0">
              <a:latin typeface="NikoshBAN" pitchFamily="2" charset="0"/>
              <a:cs typeface="NikoshBAN" pitchFamily="2" charset="0"/>
            </a:endParaRPr>
          </a:p>
          <a:p>
            <a:pPr>
              <a:lnSpc>
                <a:spcPct val="150000"/>
              </a:lnSpc>
            </a:pPr>
            <a:r>
              <a:rPr lang="bn-BD" sz="2000" dirty="0" smtClean="0">
                <a:latin typeface="NikoshBAN" pitchFamily="2" charset="0"/>
                <a:cs typeface="NikoshBAN" pitchFamily="2" charset="0"/>
              </a:rPr>
              <a:t>পাঠঃ ৩ (ইনপুট ডিভাইস) </a:t>
            </a:r>
            <a:endParaRPr lang="bn-BD" dirty="0" smtClean="0">
              <a:latin typeface="NikoshBAN" pitchFamily="2" charset="0"/>
              <a:cs typeface="NikoshBAN" pitchFamily="2"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20501" y="1395413"/>
            <a:ext cx="2508499" cy="2566987"/>
          </a:xfrm>
          <a:prstGeom prst="ellipse">
            <a:avLst/>
          </a:prstGeom>
          <a:ln>
            <a:noFill/>
          </a:ln>
          <a:effectLst>
            <a:softEdge rad="112500"/>
          </a:effectLst>
        </p:spPr>
      </p:pic>
      <p:sp>
        <p:nvSpPr>
          <p:cNvPr id="8" name="TextBox 7"/>
          <p:cNvSpPr txBox="1"/>
          <p:nvPr/>
        </p:nvSpPr>
        <p:spPr>
          <a:xfrm>
            <a:off x="457200" y="914400"/>
            <a:ext cx="3505200" cy="5478423"/>
          </a:xfrm>
          <a:prstGeom prst="rect">
            <a:avLst/>
          </a:prstGeom>
          <a:noFill/>
        </p:spPr>
        <p:txBody>
          <a:bodyPr wrap="square" rtlCol="0">
            <a:spAutoFit/>
          </a:bodyPr>
          <a:lstStyle/>
          <a:p>
            <a:r>
              <a:rPr lang="en-US" sz="40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endPar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endParaRPr lang="en-US" sz="2800"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endPar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endParaRPr lang="en-US" sz="2800"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endPar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endParaRPr lang="en-US" sz="2800"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r>
              <a:rPr lang="bn-BD" sz="4000" dirty="0" smtClean="0">
                <a:effectLst>
                  <a:outerShdw blurRad="38100" dist="38100" dir="2700000" algn="tl">
                    <a:srgbClr val="000000">
                      <a:alpha val="43137"/>
                    </a:srgbClr>
                  </a:outerShdw>
                </a:effectLst>
                <a:latin typeface="NikoshBAN" pitchFamily="2" charset="0"/>
                <a:cs typeface="NikoshBAN" pitchFamily="2" charset="0"/>
              </a:rPr>
              <a:t>মোঃ</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শরিফুল</a:t>
            </a:r>
            <a:r>
              <a:rPr lang="bn-BD" sz="4000" dirty="0">
                <a:effectLst>
                  <a:outerShdw blurRad="38100" dist="38100" dir="2700000" algn="tl">
                    <a:srgbClr val="000000">
                      <a:alpha val="43137"/>
                    </a:srgbClr>
                  </a:outerShdw>
                </a:effectLst>
                <a:latin typeface="NikoshBAN" pitchFamily="2" charset="0"/>
                <a:cs typeface="NikoshBAN" pitchFamily="2" charset="0"/>
              </a:rPr>
              <a:t> ইসলাম</a:t>
            </a:r>
            <a:endParaRPr lang="en-US" sz="4000" dirty="0">
              <a:effectLst>
                <a:outerShdw blurRad="38100" dist="38100" dir="2700000" algn="tl">
                  <a:srgbClr val="000000">
                    <a:alpha val="43137"/>
                  </a:srgbClr>
                </a:outerShdw>
              </a:effectLst>
              <a:latin typeface="NikoshBAN" pitchFamily="2" charset="0"/>
              <a:cs typeface="NikoshBAN" pitchFamily="2" charset="0"/>
            </a:endParaRPr>
          </a:p>
          <a:p>
            <a:r>
              <a:rPr lang="en-US" sz="28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সহকারী</a:t>
            </a:r>
            <a:r>
              <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শিক্ষক</a:t>
            </a:r>
            <a:r>
              <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BD"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(আই</a:t>
            </a:r>
            <a:r>
              <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a:t>
            </a:r>
            <a:r>
              <a:rPr lang="bn-BD"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সি</a:t>
            </a:r>
            <a:r>
              <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a:t>
            </a:r>
            <a:r>
              <a:rPr lang="bn-BD"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টি</a:t>
            </a:r>
            <a:r>
              <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endParaRPr lang="bn-BD" sz="28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r>
              <a:rPr lang="en-US" sz="28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সাঁথিয়া</a:t>
            </a:r>
            <a:r>
              <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বালিকা</a:t>
            </a:r>
            <a:r>
              <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দাখিল</a:t>
            </a:r>
            <a:r>
              <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মাদরাসা</a:t>
            </a:r>
            <a:endPar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r>
              <a:rPr lang="bn-BD" sz="2800" dirty="0">
                <a:solidFill>
                  <a:srgbClr val="7030A0"/>
                </a:solidFill>
                <a:effectLst>
                  <a:outerShdw blurRad="38100" dist="38100" dir="2700000" algn="tl">
                    <a:srgbClr val="000000">
                      <a:alpha val="43137"/>
                    </a:srgbClr>
                  </a:outerShdw>
                </a:effectLst>
                <a:latin typeface="NikoshBAN" pitchFamily="2" charset="0"/>
                <a:cs typeface="NikoshBAN" pitchFamily="2" charset="0"/>
              </a:rPr>
              <a:t>সাথিয়া পাবনা ।</a:t>
            </a:r>
            <a:endPar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endParaRPr lang="en-US" dirty="0"/>
          </a:p>
        </p:txBody>
      </p:sp>
    </p:spTree>
    <p:extLst>
      <p:ext uri="{BB962C8B-B14F-4D97-AF65-F5344CB8AC3E}">
        <p14:creationId xmlns:p14="http://schemas.microsoft.com/office/powerpoint/2010/main" val="344962021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345140" y="610850"/>
            <a:ext cx="3906840" cy="14465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88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শিখনফল </a:t>
            </a:r>
            <a:r>
              <a:rPr lang="bn-BD"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endPar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3" name="TextBox 2"/>
          <p:cNvSpPr txBox="1"/>
          <p:nvPr/>
        </p:nvSpPr>
        <p:spPr>
          <a:xfrm>
            <a:off x="762000" y="2360950"/>
            <a:ext cx="7848600" cy="2623795"/>
          </a:xfrm>
          <a:prstGeom prst="rect">
            <a:avLst/>
          </a:prstGeom>
          <a:solidFill>
            <a:schemeClr val="accent5">
              <a:lumMod val="20000"/>
              <a:lumOff val="80000"/>
            </a:schemeClr>
          </a:solidFill>
          <a:ln>
            <a:solidFill>
              <a:schemeClr val="accent1"/>
            </a:solidFill>
          </a:ln>
        </p:spPr>
        <p:txBody>
          <a:bodyPr wrap="square" rtlCol="0">
            <a:spAutoFit/>
          </a:bodyPr>
          <a:lstStyle/>
          <a:p>
            <a:pPr>
              <a:lnSpc>
                <a:spcPct val="150000"/>
              </a:lnSpc>
            </a:pPr>
            <a:r>
              <a:rPr lang="bn-BD" sz="2800" dirty="0">
                <a:latin typeface="NikoshBAN" pitchFamily="2" charset="0"/>
                <a:cs typeface="NikoshBAN" pitchFamily="2" charset="0"/>
              </a:rPr>
              <a:t>এই অধ্যায়ের পড়া </a:t>
            </a:r>
            <a:r>
              <a:rPr lang="bn-BD" sz="2800" dirty="0" smtClean="0">
                <a:latin typeface="NikoshBAN" pitchFamily="2" charset="0"/>
                <a:cs typeface="NikoshBAN" pitchFamily="2" charset="0"/>
              </a:rPr>
              <a:t>শেষ তোমরাঃ </a:t>
            </a:r>
          </a:p>
          <a:p>
            <a:pPr>
              <a:lnSpc>
                <a:spcPct val="150000"/>
              </a:lnSpc>
            </a:pPr>
            <a:r>
              <a:rPr lang="bn-BD" sz="2800" dirty="0" smtClean="0">
                <a:latin typeface="NikoshBAN" pitchFamily="2" charset="0"/>
                <a:cs typeface="NikoshBAN" pitchFamily="2" charset="0"/>
              </a:rPr>
              <a:t>১</a:t>
            </a:r>
            <a:r>
              <a:rPr lang="bn-BD" sz="2800" dirty="0">
                <a:latin typeface="NikoshBAN" pitchFamily="2" charset="0"/>
                <a:cs typeface="NikoshBAN" pitchFamily="2" charset="0"/>
              </a:rPr>
              <a:t>। </a:t>
            </a:r>
            <a:r>
              <a:rPr lang="bn-BD" sz="2800" dirty="0" smtClean="0">
                <a:latin typeface="NikoshBAN" pitchFamily="2" charset="0"/>
                <a:cs typeface="NikoshBAN" pitchFamily="2" charset="0"/>
              </a:rPr>
              <a:t>ইনপুট কী এবং ইনপুট ডিভাইস কী তা বর্ণনা করতে পারবে।</a:t>
            </a:r>
            <a:endParaRPr lang="en-US" sz="2800" dirty="0">
              <a:latin typeface="NikoshBAN" pitchFamily="2" charset="0"/>
              <a:cs typeface="NikoshBAN" pitchFamily="2" charset="0"/>
            </a:endParaRPr>
          </a:p>
          <a:p>
            <a:pPr>
              <a:lnSpc>
                <a:spcPct val="150000"/>
              </a:lnSpc>
            </a:pPr>
            <a:r>
              <a:rPr lang="bn-BD" sz="2800" dirty="0">
                <a:latin typeface="NikoshBAN" pitchFamily="2" charset="0"/>
                <a:cs typeface="NikoshBAN" pitchFamily="2" charset="0"/>
              </a:rPr>
              <a:t>২। </a:t>
            </a:r>
            <a:r>
              <a:rPr lang="bn-BD" sz="2800" dirty="0" smtClean="0">
                <a:latin typeface="NikoshBAN" pitchFamily="2" charset="0"/>
                <a:cs typeface="NikoshBAN" pitchFamily="2" charset="0"/>
              </a:rPr>
              <a:t>কয়েকটি ইনপুট ডিভাইসের নাম ও কাজ বর্ণনা করতে পারবে।</a:t>
            </a:r>
            <a:endParaRPr lang="en-US" sz="2800" dirty="0">
              <a:latin typeface="NikoshBAN" pitchFamily="2" charset="0"/>
              <a:cs typeface="NikoshBAN" pitchFamily="2" charset="0"/>
            </a:endParaRPr>
          </a:p>
          <a:p>
            <a:pPr>
              <a:lnSpc>
                <a:spcPct val="150000"/>
              </a:lnSpc>
            </a:pPr>
            <a:r>
              <a:rPr lang="bn-BD" sz="2800" dirty="0">
                <a:latin typeface="NikoshBAN" pitchFamily="2" charset="0"/>
                <a:cs typeface="NikoshBAN" pitchFamily="2" charset="0"/>
              </a:rPr>
              <a:t>৩। ইনপুট ডিভাইসের </a:t>
            </a:r>
            <a:r>
              <a:rPr lang="bn-BD" sz="2800" dirty="0" smtClean="0">
                <a:latin typeface="NikoshBAN" pitchFamily="2" charset="0"/>
                <a:cs typeface="NikoshBAN" pitchFamily="2" charset="0"/>
              </a:rPr>
              <a:t> সঠিক ব্যাখ্যা প্রদান করতে পারবে। </a:t>
            </a:r>
          </a:p>
        </p:txBody>
      </p:sp>
    </p:spTree>
    <p:extLst>
      <p:ext uri="{BB962C8B-B14F-4D97-AF65-F5344CB8AC3E}">
        <p14:creationId xmlns:p14="http://schemas.microsoft.com/office/powerpoint/2010/main" val="204392313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33400" y="584537"/>
            <a:ext cx="8013758" cy="1015663"/>
          </a:xfrm>
          <a:prstGeom prst="rect">
            <a:avLst/>
          </a:prstGeom>
          <a:solidFill>
            <a:schemeClr val="accent5">
              <a:lumMod val="20000"/>
              <a:lumOff val="80000"/>
            </a:schemeClr>
          </a:solidFill>
          <a:ln>
            <a:solidFill>
              <a:schemeClr val="accent1"/>
            </a:solidFill>
          </a:ln>
        </p:spPr>
        <p:txBody>
          <a:bodyPr wrap="square" rtlCol="0">
            <a:spAutoFit/>
          </a:bodyPr>
          <a:lstStyle/>
          <a:p>
            <a:pPr algn="just">
              <a:lnSpc>
                <a:spcPct val="150000"/>
              </a:lnSpc>
            </a:pPr>
            <a:r>
              <a:rPr lang="bn-BD" sz="2000" dirty="0" smtClean="0">
                <a:latin typeface="NikoshBAN" pitchFamily="2" charset="0"/>
                <a:cs typeface="NikoshBAN" pitchFamily="2" charset="0"/>
              </a:rPr>
              <a:t>আমরা প্রতিনিয়ত একটা কথা শুনি সেটা হল, ডিজিটাল বাংলাদেশ, ডিজিটাল অফিস, ডিজিটাল যুগ। আসলে এই ডিজিটালটা কি? এর উৎপত্তি কোথায়?  </a:t>
            </a:r>
          </a:p>
        </p:txBody>
      </p:sp>
      <p:sp>
        <p:nvSpPr>
          <p:cNvPr id="11" name="TextBox 10"/>
          <p:cNvSpPr txBox="1"/>
          <p:nvPr/>
        </p:nvSpPr>
        <p:spPr>
          <a:xfrm>
            <a:off x="533400" y="4343400"/>
            <a:ext cx="8229600" cy="1938992"/>
          </a:xfrm>
          <a:prstGeom prst="rect">
            <a:avLst/>
          </a:prstGeom>
          <a:solidFill>
            <a:schemeClr val="accent5">
              <a:lumMod val="20000"/>
              <a:lumOff val="80000"/>
            </a:schemeClr>
          </a:solidFill>
          <a:ln>
            <a:solidFill>
              <a:schemeClr val="accent1"/>
            </a:solidFill>
          </a:ln>
        </p:spPr>
        <p:txBody>
          <a:bodyPr wrap="square" rtlCol="0">
            <a:spAutoFit/>
          </a:bodyPr>
          <a:lstStyle/>
          <a:p>
            <a:pPr algn="just">
              <a:lnSpc>
                <a:spcPct val="150000"/>
              </a:lnSpc>
            </a:pPr>
            <a:r>
              <a:rPr lang="bn-BD" sz="2000" dirty="0" smtClean="0">
                <a:latin typeface="NikoshBAN" pitchFamily="2" charset="0"/>
                <a:cs typeface="NikoshBAN" pitchFamily="2" charset="0"/>
              </a:rPr>
              <a:t>ডিজিটাল শব্দের উৎপত্তি ডিজিট শব্দ থেকে। আমরা  যেমন দশমিক পদ্ধতিতে ১০টি সিম্বল দিয়ে গননার সব কাজ সম্পন্ন করি। তেমনি বাইনারি বলে একটি সংখ্যা পদ্ধতি আছে যাতে মাত্র ২টি সংখ্যা দিয়ে গননার সব কাজ করা হয়। এই পদ্ধতি ব্যবহার করে কম্পিউটার সব কাজ করে। আর এজন্য ডিজিটাল প্রযুক্তি মানেই কম্পিউটার প্রযুক্তি।  যাই হোক ডিজিট দিয়ে কিছু বুঝতে হলেই জানবে, সেটা ডিজিটাল।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057400"/>
            <a:ext cx="2514600" cy="1752600"/>
          </a:xfrm>
          <a:prstGeom prst="rect">
            <a:avLst/>
          </a:prstGeom>
        </p:spPr>
      </p:pic>
      <p:pic>
        <p:nvPicPr>
          <p:cNvPr id="12" name="digital clock.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324082" y="2057400"/>
            <a:ext cx="2628901" cy="1752600"/>
          </a:xfrm>
          <a:prstGeom prst="rect">
            <a:avLst/>
          </a:prstGeom>
          <a:ln>
            <a:solidFill>
              <a:schemeClr val="accent1"/>
            </a:solidFill>
          </a:ln>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0748" y="2495550"/>
            <a:ext cx="2276410" cy="876300"/>
          </a:xfrm>
          <a:prstGeom prst="rect">
            <a:avLst/>
          </a:prstGeom>
        </p:spPr>
      </p:pic>
    </p:spTree>
    <p:extLst>
      <p:ext uri="{BB962C8B-B14F-4D97-AF65-F5344CB8AC3E}">
        <p14:creationId xmlns:p14="http://schemas.microsoft.com/office/powerpoint/2010/main" val="73900846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t="-1000" r="-1000" b="-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1" y="1716505"/>
            <a:ext cx="1767220" cy="1598914"/>
          </a:xfrm>
          <a:prstGeom prst="rect">
            <a:avLst/>
          </a:prstGeom>
        </p:spPr>
      </p:pic>
      <p:pic>
        <p:nvPicPr>
          <p:cNvPr id="3" name="analog clock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838200" y="1716505"/>
            <a:ext cx="1828800" cy="1636295"/>
          </a:xfrm>
          <a:prstGeom prst="rect">
            <a:avLst/>
          </a:prstGeom>
          <a:ln>
            <a:solidFill>
              <a:schemeClr val="accent1"/>
            </a:solidFill>
          </a:ln>
        </p:spPr>
      </p:pic>
      <p:pic>
        <p:nvPicPr>
          <p:cNvPr id="4" name="digital clock.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3467384" y="1753886"/>
            <a:ext cx="2342297" cy="1561531"/>
          </a:xfrm>
          <a:prstGeom prst="rect">
            <a:avLst/>
          </a:prstGeom>
          <a:ln>
            <a:solidFill>
              <a:schemeClr val="accent1"/>
            </a:solidFill>
          </a:ln>
        </p:spPr>
      </p:pic>
      <p:sp>
        <p:nvSpPr>
          <p:cNvPr id="5" name="TextBox 4"/>
          <p:cNvSpPr txBox="1"/>
          <p:nvPr/>
        </p:nvSpPr>
        <p:spPr>
          <a:xfrm>
            <a:off x="304800" y="3869309"/>
            <a:ext cx="2819400" cy="923330"/>
          </a:xfrm>
          <a:prstGeom prst="rect">
            <a:avLst/>
          </a:prstGeom>
          <a:noFill/>
          <a:ln>
            <a:solidFill>
              <a:schemeClr val="accent1"/>
            </a:solidFill>
          </a:ln>
        </p:spPr>
        <p:txBody>
          <a:bodyPr wrap="square" rtlCol="0">
            <a:spAutoFit/>
          </a:bodyPr>
          <a:lstStyle/>
          <a:p>
            <a:r>
              <a:rPr lang="bn-BD" dirty="0" smtClean="0">
                <a:latin typeface="NikoshBAN" pitchFamily="2" charset="0"/>
                <a:cs typeface="NikoshBAN" pitchFamily="2" charset="0"/>
              </a:rPr>
              <a:t>প্লে বাটনে ক্লিক করে ঘড়িটা চালু করে নিন। ঘড়িটা কাটা দিয়ে ফলাফল প্রদর্শন করছে এজন্য এটা এনালগ। </a:t>
            </a:r>
            <a:endParaRPr lang="en-US" dirty="0">
              <a:latin typeface="NikoshBAN" pitchFamily="2" charset="0"/>
              <a:cs typeface="NikoshBAN" pitchFamily="2" charset="0"/>
            </a:endParaRPr>
          </a:p>
        </p:txBody>
      </p:sp>
      <p:sp>
        <p:nvSpPr>
          <p:cNvPr id="8" name="TextBox 7"/>
          <p:cNvSpPr txBox="1"/>
          <p:nvPr/>
        </p:nvSpPr>
        <p:spPr>
          <a:xfrm>
            <a:off x="3228833" y="3869309"/>
            <a:ext cx="2819400" cy="923330"/>
          </a:xfrm>
          <a:prstGeom prst="rect">
            <a:avLst/>
          </a:prstGeom>
          <a:noFill/>
          <a:ln>
            <a:solidFill>
              <a:schemeClr val="accent1"/>
            </a:solidFill>
          </a:ln>
        </p:spPr>
        <p:txBody>
          <a:bodyPr wrap="square" rtlCol="0">
            <a:spAutoFit/>
          </a:bodyPr>
          <a:lstStyle/>
          <a:p>
            <a:r>
              <a:rPr lang="bn-BD" dirty="0" smtClean="0">
                <a:latin typeface="NikoshBAN" pitchFamily="2" charset="0"/>
                <a:cs typeface="NikoshBAN" pitchFamily="2" charset="0"/>
              </a:rPr>
              <a:t>প্লে বাটনে ক্লিক করে চালু করে নিন। ঘড়িটা সংখ্যা/ডিজিট দিয়ে ফলাফল প্রদর্শন করছে এজন্য এটা ডিজিটাল। </a:t>
            </a:r>
            <a:endParaRPr lang="en-US" dirty="0">
              <a:latin typeface="NikoshBAN" pitchFamily="2" charset="0"/>
              <a:cs typeface="NikoshBAN" pitchFamily="2" charset="0"/>
            </a:endParaRPr>
          </a:p>
        </p:txBody>
      </p:sp>
      <p:sp>
        <p:nvSpPr>
          <p:cNvPr id="9" name="TextBox 8"/>
          <p:cNvSpPr txBox="1"/>
          <p:nvPr/>
        </p:nvSpPr>
        <p:spPr>
          <a:xfrm>
            <a:off x="6152866" y="3877270"/>
            <a:ext cx="2819400" cy="923330"/>
          </a:xfrm>
          <a:prstGeom prst="rect">
            <a:avLst/>
          </a:prstGeom>
          <a:noFill/>
          <a:ln>
            <a:solidFill>
              <a:schemeClr val="accent1"/>
            </a:solidFill>
          </a:ln>
        </p:spPr>
        <p:txBody>
          <a:bodyPr wrap="square" rtlCol="0">
            <a:spAutoFit/>
          </a:bodyPr>
          <a:lstStyle/>
          <a:p>
            <a:r>
              <a:rPr lang="bn-BD" dirty="0" smtClean="0">
                <a:latin typeface="NikoshBAN" pitchFamily="2" charset="0"/>
                <a:cs typeface="NikoshBAN" pitchFamily="2" charset="0"/>
              </a:rPr>
              <a:t>একই যন্ত্রে যদি এনালগ ও ডিজিটাল দুটোই থাকে তাহলে সেটাকে বলে, হাইব্রিড। </a:t>
            </a:r>
            <a:endParaRPr lang="en-US" dirty="0">
              <a:latin typeface="NikoshBAN" pitchFamily="2" charset="0"/>
              <a:cs typeface="NikoshBAN" pitchFamily="2" charset="0"/>
            </a:endParaRPr>
          </a:p>
        </p:txBody>
      </p:sp>
      <p:sp>
        <p:nvSpPr>
          <p:cNvPr id="12" name="TextBox 11"/>
          <p:cNvSpPr txBox="1"/>
          <p:nvPr/>
        </p:nvSpPr>
        <p:spPr>
          <a:xfrm>
            <a:off x="1371600" y="381000"/>
            <a:ext cx="5943600" cy="584775"/>
          </a:xfrm>
          <a:prstGeom prst="rect">
            <a:avLst/>
          </a:prstGeom>
          <a:noFill/>
          <a:ln>
            <a:solidFill>
              <a:schemeClr val="accent1"/>
            </a:solidFill>
          </a:ln>
        </p:spPr>
        <p:txBody>
          <a:bodyPr wrap="square" rtlCol="0">
            <a:spAutoFit/>
          </a:bodyPr>
          <a:lstStyle/>
          <a:p>
            <a:pPr algn="ctr"/>
            <a:r>
              <a:rPr lang="bn-BD" sz="3200" dirty="0" smtClean="0">
                <a:latin typeface="NikoshBAN" pitchFamily="2" charset="0"/>
                <a:cs typeface="NikoshBAN" pitchFamily="2" charset="0"/>
              </a:rPr>
              <a:t>এনালগ ও ডিজিটাল এর বাস্তব উদাহরণ</a:t>
            </a:r>
            <a:endParaRPr lang="en-US" sz="3200" dirty="0">
              <a:latin typeface="NikoshBAN" pitchFamily="2" charset="0"/>
              <a:cs typeface="NikoshBAN" pitchFamily="2" charset="0"/>
            </a:endParaRPr>
          </a:p>
        </p:txBody>
      </p:sp>
      <p:sp>
        <p:nvSpPr>
          <p:cNvPr id="13" name="TextBox 12"/>
          <p:cNvSpPr txBox="1"/>
          <p:nvPr/>
        </p:nvSpPr>
        <p:spPr>
          <a:xfrm>
            <a:off x="228600" y="5232737"/>
            <a:ext cx="8667466" cy="1015663"/>
          </a:xfrm>
          <a:prstGeom prst="rect">
            <a:avLst/>
          </a:prstGeom>
          <a:solidFill>
            <a:schemeClr val="accent5">
              <a:lumMod val="20000"/>
              <a:lumOff val="80000"/>
            </a:schemeClr>
          </a:solidFill>
          <a:ln>
            <a:solidFill>
              <a:schemeClr val="accent1"/>
            </a:solidFill>
          </a:ln>
        </p:spPr>
        <p:txBody>
          <a:bodyPr wrap="square" rtlCol="0">
            <a:spAutoFit/>
          </a:bodyPr>
          <a:lstStyle/>
          <a:p>
            <a:pPr algn="just">
              <a:lnSpc>
                <a:spcPct val="150000"/>
              </a:lnSpc>
            </a:pPr>
            <a:r>
              <a:rPr lang="bn-BD" sz="2000" dirty="0" smtClean="0">
                <a:latin typeface="NikoshBAN" pitchFamily="2" charset="0"/>
                <a:cs typeface="NikoshBAN" pitchFamily="2" charset="0"/>
              </a:rPr>
              <a:t>একটা জিনিস মনে রাখতে হবে, কম্পিউটারের ভিতরের সবকিছুই ডিজিটাল। এই সবকিছু বলতে কিন্তু যন্ত্রপাতিগুলো নয়, প্রোগ্রাম</a:t>
            </a:r>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আর তথ্যগুলো। আর কম্পিউটারের বাইরের সবকিছু এনালগ।  </a:t>
            </a:r>
          </a:p>
        </p:txBody>
      </p:sp>
    </p:spTree>
    <p:extLst>
      <p:ext uri="{BB962C8B-B14F-4D97-AF65-F5344CB8AC3E}">
        <p14:creationId xmlns:p14="http://schemas.microsoft.com/office/powerpoint/2010/main" val="412364177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3"/>
                                        </p:tgtEl>
                                      </p:cBhvr>
                                    </p:cmd>
                                  </p:childTnLst>
                                </p:cTn>
                              </p:par>
                            </p:childTnLst>
                          </p:cTn>
                        </p:par>
                      </p:childTnLst>
                    </p:cTn>
                  </p:par>
                </p:childTnLst>
              </p:cTn>
              <p:nextCondLst>
                <p:cond evt="onClick" delay="0">
                  <p:tgtEl>
                    <p:spTgt spid="3"/>
                  </p:tgtEl>
                </p:cond>
              </p:nextCondLst>
            </p:seq>
            <p:video>
              <p:cMediaNode vol="80000">
                <p:cTn id="43" fill="hold" display="0">
                  <p:stCondLst>
                    <p:cond delay="indefinite"/>
                  </p:stCondLst>
                </p:cTn>
                <p:tgtEl>
                  <p:spTgt spid="3"/>
                </p:tgtEl>
              </p:cMediaNode>
            </p:video>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2" presetClass="mediacall" presetSubtype="0" fill="hold" nodeType="clickEffect">
                                  <p:stCondLst>
                                    <p:cond delay="0"/>
                                  </p:stCondLst>
                                  <p:childTnLst>
                                    <p:cmd type="call" cmd="togglePause">
                                      <p:cBhvr>
                                        <p:cTn id="48" dur="1" fill="hold"/>
                                        <p:tgtEl>
                                          <p:spTgt spid="4"/>
                                        </p:tgtEl>
                                      </p:cBhvr>
                                    </p:cmd>
                                  </p:childTnLst>
                                </p:cTn>
                              </p:par>
                            </p:childTnLst>
                          </p:cTn>
                        </p:par>
                      </p:childTnLst>
                    </p:cTn>
                  </p:par>
                </p:childTnLst>
              </p:cTn>
              <p:nextCondLst>
                <p:cond evt="onClick" delay="0">
                  <p:tgtEl>
                    <p:spTgt spid="4"/>
                  </p:tgtEl>
                </p:cond>
              </p:nextCondLst>
            </p:seq>
            <p:video>
              <p:cMediaNode vol="80000">
                <p:cTn id="49" fill="hold" display="0">
                  <p:stCondLst>
                    <p:cond delay="indefinite"/>
                  </p:stCondLst>
                </p:cTn>
                <p:tgtEl>
                  <p:spTgt spid="4"/>
                </p:tgtEl>
              </p:cMediaNode>
            </p:video>
          </p:childTnLst>
        </p:cTn>
      </p:par>
    </p:tnLst>
    <p:bldLst>
      <p:bldP spid="5" grpId="0" animBg="1"/>
      <p:bldP spid="8" grpId="0" animBg="1"/>
      <p:bldP spid="9"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600200" y="656523"/>
            <a:ext cx="5943600" cy="584775"/>
          </a:xfrm>
          <a:prstGeom prst="rect">
            <a:avLst/>
          </a:prstGeom>
          <a:noFill/>
          <a:ln>
            <a:solidFill>
              <a:schemeClr val="accent1"/>
            </a:solidFill>
          </a:ln>
        </p:spPr>
        <p:txBody>
          <a:bodyPr wrap="square" rtlCol="0">
            <a:spAutoFit/>
          </a:bodyPr>
          <a:lstStyle/>
          <a:p>
            <a:pPr algn="ctr"/>
            <a:r>
              <a:rPr lang="bn-BD" sz="3200" dirty="0" smtClean="0">
                <a:latin typeface="NikoshBAN" pitchFamily="2" charset="0"/>
                <a:cs typeface="NikoshBAN" pitchFamily="2" charset="0"/>
              </a:rPr>
              <a:t>এনালগ ও ডিজিটাল এর বাস্তব উদাহরণ</a:t>
            </a:r>
            <a:endParaRPr lang="en-US" sz="3200" dirty="0">
              <a:latin typeface="NikoshBAN" pitchFamily="2" charset="0"/>
              <a:cs typeface="NikoshBAN" pitchFamily="2" charset="0"/>
            </a:endParaRPr>
          </a:p>
        </p:txBody>
      </p:sp>
      <p:sp>
        <p:nvSpPr>
          <p:cNvPr id="13" name="TextBox 12"/>
          <p:cNvSpPr txBox="1"/>
          <p:nvPr/>
        </p:nvSpPr>
        <p:spPr>
          <a:xfrm>
            <a:off x="685800" y="5105400"/>
            <a:ext cx="7848600" cy="1015663"/>
          </a:xfrm>
          <a:prstGeom prst="rect">
            <a:avLst/>
          </a:prstGeom>
          <a:solidFill>
            <a:schemeClr val="accent5">
              <a:lumMod val="20000"/>
              <a:lumOff val="80000"/>
            </a:schemeClr>
          </a:solidFill>
          <a:ln>
            <a:solidFill>
              <a:schemeClr val="accent1"/>
            </a:solidFill>
          </a:ln>
        </p:spPr>
        <p:txBody>
          <a:bodyPr wrap="square" rtlCol="0">
            <a:spAutoFit/>
          </a:bodyPr>
          <a:lstStyle/>
          <a:p>
            <a:pPr algn="just">
              <a:lnSpc>
                <a:spcPct val="150000"/>
              </a:lnSpc>
            </a:pPr>
            <a:r>
              <a:rPr lang="bn-BD" sz="2000" dirty="0" smtClean="0">
                <a:latin typeface="NikoshBAN" pitchFamily="2" charset="0"/>
                <a:cs typeface="NikoshBAN" pitchFamily="2" charset="0"/>
              </a:rPr>
              <a:t>এনালগ তথ্যকে ডিজিটাল করার জন্য এবং কম্পিউটারকে নির্দেশ দেয়ার জন্য যে যন্ত্রগুলো ব্যবহৃত হয়, সেগুলোকে ইনপুট ডিভাইস বলে। যেমন, কী-বোর্ড, মাউস, স্ক্যানার, ডিজিটাল ক্যামেরা ইত্যাদি। </a:t>
            </a:r>
          </a:p>
        </p:txBody>
      </p:sp>
      <p:grpSp>
        <p:nvGrpSpPr>
          <p:cNvPr id="19" name="Group 18"/>
          <p:cNvGrpSpPr/>
          <p:nvPr/>
        </p:nvGrpSpPr>
        <p:grpSpPr>
          <a:xfrm>
            <a:off x="1320931" y="1627763"/>
            <a:ext cx="6805802" cy="3276600"/>
            <a:chOff x="1423801" y="1219200"/>
            <a:chExt cx="6805802" cy="368755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229" y="1545723"/>
              <a:ext cx="2743206" cy="27432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801" y="1219200"/>
              <a:ext cx="1547998" cy="154799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00202" y="2209801"/>
              <a:ext cx="1447798" cy="152400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038" y="3780055"/>
              <a:ext cx="1661162" cy="112670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2081396"/>
              <a:ext cx="1371603" cy="1371603"/>
            </a:xfrm>
            <a:prstGeom prst="rect">
              <a:avLst/>
            </a:prstGeom>
          </p:spPr>
        </p:pic>
        <p:sp>
          <p:nvSpPr>
            <p:cNvPr id="15" name="Freeform 14"/>
            <p:cNvSpPr/>
            <p:nvPr/>
          </p:nvSpPr>
          <p:spPr>
            <a:xfrm>
              <a:off x="2456597" y="1269134"/>
              <a:ext cx="1583140" cy="1187463"/>
            </a:xfrm>
            <a:custGeom>
              <a:avLst/>
              <a:gdLst>
                <a:gd name="connsiteX0" fmla="*/ 0 w 1583140"/>
                <a:gd name="connsiteY0" fmla="*/ 273063 h 1187463"/>
                <a:gd name="connsiteX1" fmla="*/ 518615 w 1583140"/>
                <a:gd name="connsiteY1" fmla="*/ 108 h 1187463"/>
                <a:gd name="connsiteX2" fmla="*/ 982639 w 1583140"/>
                <a:gd name="connsiteY2" fmla="*/ 300359 h 1187463"/>
                <a:gd name="connsiteX3" fmla="*/ 1160060 w 1583140"/>
                <a:gd name="connsiteY3" fmla="*/ 846269 h 1187463"/>
                <a:gd name="connsiteX4" fmla="*/ 1583140 w 1583140"/>
                <a:gd name="connsiteY4" fmla="*/ 1187463 h 1187463"/>
                <a:gd name="connsiteX5" fmla="*/ 1583140 w 1583140"/>
                <a:gd name="connsiteY5" fmla="*/ 1187463 h 118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140" h="1187463">
                  <a:moveTo>
                    <a:pt x="0" y="273063"/>
                  </a:moveTo>
                  <a:cubicBezTo>
                    <a:pt x="177421" y="134311"/>
                    <a:pt x="354842" y="-4441"/>
                    <a:pt x="518615" y="108"/>
                  </a:cubicBezTo>
                  <a:cubicBezTo>
                    <a:pt x="682388" y="4657"/>
                    <a:pt x="875732" y="159332"/>
                    <a:pt x="982639" y="300359"/>
                  </a:cubicBezTo>
                  <a:cubicBezTo>
                    <a:pt x="1089546" y="441386"/>
                    <a:pt x="1059976" y="698418"/>
                    <a:pt x="1160060" y="846269"/>
                  </a:cubicBezTo>
                  <a:cubicBezTo>
                    <a:pt x="1260144" y="994120"/>
                    <a:pt x="1583140" y="1187463"/>
                    <a:pt x="1583140" y="1187463"/>
                  </a:cubicBezTo>
                  <a:lnTo>
                    <a:pt x="1583140" y="1187463"/>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961564" y="2279167"/>
              <a:ext cx="1064526" cy="471285"/>
            </a:xfrm>
            <a:custGeom>
              <a:avLst/>
              <a:gdLst>
                <a:gd name="connsiteX0" fmla="*/ 0 w 1064526"/>
                <a:gd name="connsiteY0" fmla="*/ 464033 h 471285"/>
                <a:gd name="connsiteX1" fmla="*/ 368490 w 1064526"/>
                <a:gd name="connsiteY1" fmla="*/ 9 h 471285"/>
                <a:gd name="connsiteX2" fmla="*/ 600502 w 1064526"/>
                <a:gd name="connsiteY2" fmla="*/ 450385 h 471285"/>
                <a:gd name="connsiteX3" fmla="*/ 1064526 w 1064526"/>
                <a:gd name="connsiteY3" fmla="*/ 354851 h 471285"/>
              </a:gdLst>
              <a:ahLst/>
              <a:cxnLst>
                <a:cxn ang="0">
                  <a:pos x="connsiteX0" y="connsiteY0"/>
                </a:cxn>
                <a:cxn ang="0">
                  <a:pos x="connsiteX1" y="connsiteY1"/>
                </a:cxn>
                <a:cxn ang="0">
                  <a:pos x="connsiteX2" y="connsiteY2"/>
                </a:cxn>
                <a:cxn ang="0">
                  <a:pos x="connsiteX3" y="connsiteY3"/>
                </a:cxn>
              </a:cxnLst>
              <a:rect l="l" t="t" r="r" b="b"/>
              <a:pathLst>
                <a:path w="1064526" h="471285">
                  <a:moveTo>
                    <a:pt x="0" y="464033"/>
                  </a:moveTo>
                  <a:cubicBezTo>
                    <a:pt x="134203" y="233158"/>
                    <a:pt x="268406" y="2284"/>
                    <a:pt x="368490" y="9"/>
                  </a:cubicBezTo>
                  <a:cubicBezTo>
                    <a:pt x="468574" y="-2266"/>
                    <a:pt x="484496" y="391245"/>
                    <a:pt x="600502" y="450385"/>
                  </a:cubicBezTo>
                  <a:cubicBezTo>
                    <a:pt x="716508" y="509525"/>
                    <a:pt x="890517" y="432188"/>
                    <a:pt x="1064526" y="354851"/>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002507" y="2453742"/>
              <a:ext cx="1037230" cy="1899894"/>
            </a:xfrm>
            <a:custGeom>
              <a:avLst/>
              <a:gdLst>
                <a:gd name="connsiteX0" fmla="*/ 0 w 1037230"/>
                <a:gd name="connsiteY0" fmla="*/ 1899894 h 1899894"/>
                <a:gd name="connsiteX1" fmla="*/ 436729 w 1037230"/>
                <a:gd name="connsiteY1" fmla="*/ 1708825 h 1899894"/>
                <a:gd name="connsiteX2" fmla="*/ 122830 w 1037230"/>
                <a:gd name="connsiteY2" fmla="*/ 1394927 h 1899894"/>
                <a:gd name="connsiteX3" fmla="*/ 177421 w 1037230"/>
                <a:gd name="connsiteY3" fmla="*/ 985494 h 1899894"/>
                <a:gd name="connsiteX4" fmla="*/ 655093 w 1037230"/>
                <a:gd name="connsiteY4" fmla="*/ 657948 h 1899894"/>
                <a:gd name="connsiteX5" fmla="*/ 846162 w 1037230"/>
                <a:gd name="connsiteY5" fmla="*/ 425936 h 1899894"/>
                <a:gd name="connsiteX6" fmla="*/ 736980 w 1037230"/>
                <a:gd name="connsiteY6" fmla="*/ 30151 h 1899894"/>
                <a:gd name="connsiteX7" fmla="*/ 1037230 w 1037230"/>
                <a:gd name="connsiteY7" fmla="*/ 57446 h 189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230" h="1899894">
                  <a:moveTo>
                    <a:pt x="0" y="1899894"/>
                  </a:moveTo>
                  <a:cubicBezTo>
                    <a:pt x="208128" y="1846440"/>
                    <a:pt x="416257" y="1792986"/>
                    <a:pt x="436729" y="1708825"/>
                  </a:cubicBezTo>
                  <a:cubicBezTo>
                    <a:pt x="457201" y="1624664"/>
                    <a:pt x="166048" y="1515482"/>
                    <a:pt x="122830" y="1394927"/>
                  </a:cubicBezTo>
                  <a:cubicBezTo>
                    <a:pt x="79612" y="1274372"/>
                    <a:pt x="88711" y="1108324"/>
                    <a:pt x="177421" y="985494"/>
                  </a:cubicBezTo>
                  <a:cubicBezTo>
                    <a:pt x="266131" y="862664"/>
                    <a:pt x="543636" y="751208"/>
                    <a:pt x="655093" y="657948"/>
                  </a:cubicBezTo>
                  <a:cubicBezTo>
                    <a:pt x="766550" y="564688"/>
                    <a:pt x="832514" y="530569"/>
                    <a:pt x="846162" y="425936"/>
                  </a:cubicBezTo>
                  <a:cubicBezTo>
                    <a:pt x="859810" y="321303"/>
                    <a:pt x="705135" y="91566"/>
                    <a:pt x="736980" y="30151"/>
                  </a:cubicBezTo>
                  <a:cubicBezTo>
                    <a:pt x="768825" y="-31264"/>
                    <a:pt x="903027" y="13091"/>
                    <a:pt x="1037230" y="57446"/>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418161" y="2619210"/>
              <a:ext cx="1828800" cy="848512"/>
            </a:xfrm>
            <a:custGeom>
              <a:avLst/>
              <a:gdLst>
                <a:gd name="connsiteX0" fmla="*/ 0 w 1828800"/>
                <a:gd name="connsiteY0" fmla="*/ 192229 h 848512"/>
                <a:gd name="connsiteX1" fmla="*/ 464024 w 1828800"/>
                <a:gd name="connsiteY1" fmla="*/ 14808 h 848512"/>
                <a:gd name="connsiteX2" fmla="*/ 750627 w 1828800"/>
                <a:gd name="connsiteY2" fmla="*/ 533423 h 848512"/>
                <a:gd name="connsiteX3" fmla="*/ 1187355 w 1828800"/>
                <a:gd name="connsiteY3" fmla="*/ 369650 h 848512"/>
                <a:gd name="connsiteX4" fmla="*/ 1514902 w 1828800"/>
                <a:gd name="connsiteY4" fmla="*/ 847321 h 848512"/>
                <a:gd name="connsiteX5" fmla="*/ 1828800 w 1828800"/>
                <a:gd name="connsiteY5" fmla="*/ 478832 h 84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848512">
                  <a:moveTo>
                    <a:pt x="0" y="192229"/>
                  </a:moveTo>
                  <a:cubicBezTo>
                    <a:pt x="169460" y="75085"/>
                    <a:pt x="338920" y="-42058"/>
                    <a:pt x="464024" y="14808"/>
                  </a:cubicBezTo>
                  <a:cubicBezTo>
                    <a:pt x="589128" y="71674"/>
                    <a:pt x="630072" y="474283"/>
                    <a:pt x="750627" y="533423"/>
                  </a:cubicBezTo>
                  <a:cubicBezTo>
                    <a:pt x="871182" y="592563"/>
                    <a:pt x="1059976" y="317334"/>
                    <a:pt x="1187355" y="369650"/>
                  </a:cubicBezTo>
                  <a:cubicBezTo>
                    <a:pt x="1314734" y="421966"/>
                    <a:pt x="1407995" y="829124"/>
                    <a:pt x="1514902" y="847321"/>
                  </a:cubicBezTo>
                  <a:cubicBezTo>
                    <a:pt x="1621809" y="865518"/>
                    <a:pt x="1725304" y="672175"/>
                    <a:pt x="1828800" y="478832"/>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74955923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295098"/>
            <a:ext cx="5696056" cy="3504047"/>
          </a:xfrm>
          <a:prstGeom prst="rect">
            <a:avLst/>
          </a:prstGeom>
          <a:ln w="38100">
            <a:solidFill>
              <a:srgbClr val="0000FF"/>
            </a:solidFill>
          </a:ln>
        </p:spPr>
      </p:pic>
      <p:sp>
        <p:nvSpPr>
          <p:cNvPr id="8" name="TextBox 7"/>
          <p:cNvSpPr txBox="1"/>
          <p:nvPr/>
        </p:nvSpPr>
        <p:spPr>
          <a:xfrm>
            <a:off x="1594513" y="656523"/>
            <a:ext cx="5943600" cy="584775"/>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bn-BD" sz="3200" dirty="0" smtClean="0">
                <a:latin typeface="NikoshBAN" pitchFamily="2" charset="0"/>
                <a:cs typeface="NikoshBAN" pitchFamily="2" charset="0"/>
              </a:rPr>
              <a:t>এনালগ ও ডিজিটাল এর বাস্তব উদাহরণ</a:t>
            </a:r>
            <a:endParaRPr lang="en-US" sz="3200" dirty="0">
              <a:latin typeface="NikoshBAN" pitchFamily="2" charset="0"/>
              <a:cs typeface="NikoshBAN" pitchFamily="2" charset="0"/>
            </a:endParaRPr>
          </a:p>
        </p:txBody>
      </p:sp>
      <p:sp>
        <p:nvSpPr>
          <p:cNvPr id="5" name="TextBox 4"/>
          <p:cNvSpPr txBox="1"/>
          <p:nvPr/>
        </p:nvSpPr>
        <p:spPr>
          <a:xfrm>
            <a:off x="603913" y="2259716"/>
            <a:ext cx="1981200" cy="3539430"/>
          </a:xfrm>
          <a:prstGeom prst="rect">
            <a:avLst/>
          </a:prstGeom>
          <a:noFill/>
          <a:ln w="38100">
            <a:solidFill>
              <a:srgbClr val="0000FF"/>
            </a:solidFill>
          </a:ln>
        </p:spPr>
        <p:txBody>
          <a:bodyPr wrap="square" rtlCol="0">
            <a:spAutoFit/>
          </a:bodyPr>
          <a:lstStyle/>
          <a:p>
            <a:pPr algn="just"/>
            <a:r>
              <a:rPr lang="bn-BD" sz="2400" dirty="0" smtClean="0">
                <a:latin typeface="NikoshBAN" pitchFamily="2" charset="0"/>
                <a:cs typeface="NikoshBAN" pitchFamily="2" charset="0"/>
              </a:rPr>
              <a:t>লক্ষ্য করে দেখ, প্রদর্শিত প্রতিটি যন্ত্রই কম্পিউটারের ভিতরে নির্দেশ বা তথ্য দেয়ার জন্য ব্যবহৃত হয়। এজন্য এগুলোকে বলে ইনপুট ডিভাইস।</a:t>
            </a:r>
          </a:p>
          <a:p>
            <a:pPr algn="just"/>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04030795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6">
              <a:lumMod val="20000"/>
              <a:lumOff val="80000"/>
            </a:schemeClr>
          </a:solidFill>
          <a:ln>
            <a:solidFill>
              <a:schemeClr val="accent1"/>
            </a:solidFill>
          </a:ln>
        </p:spPr>
        <p:txBody>
          <a:bodyPr>
            <a:normAutofit fontScale="90000"/>
          </a:bodyPr>
          <a:lstStyle/>
          <a:p>
            <a:pPr>
              <a:lnSpc>
                <a:spcPct val="150000"/>
              </a:lnSpc>
            </a:pPr>
            <a:r>
              <a:rPr lang="bn-BD" dirty="0">
                <a:latin typeface="NikoshBAN" pitchFamily="2" charset="0"/>
                <a:cs typeface="NikoshBAN" pitchFamily="2" charset="0"/>
              </a:rPr>
              <a:t>তথ্য ও যোগাযোগ </a:t>
            </a:r>
            <a:r>
              <a:rPr lang="bn-BD" dirty="0" smtClean="0">
                <a:latin typeface="NikoshBAN" pitchFamily="2" charset="0"/>
                <a:cs typeface="NikoshBAN" pitchFamily="2" charset="0"/>
              </a:rPr>
              <a:t>প্রযুক্তি বইটি খুলে নাও</a:t>
            </a:r>
            <a:endParaRPr lang="bn-BD" dirty="0">
              <a:latin typeface="NikoshBAN" pitchFamily="2" charset="0"/>
              <a:cs typeface="NikoshBAN"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3000" y="1600200"/>
            <a:ext cx="3455408" cy="4648200"/>
          </a:xfrm>
        </p:spPr>
      </p:pic>
      <p:sp>
        <p:nvSpPr>
          <p:cNvPr id="6" name="TextBox 5"/>
          <p:cNvSpPr txBox="1"/>
          <p:nvPr/>
        </p:nvSpPr>
        <p:spPr>
          <a:xfrm>
            <a:off x="533400" y="5557756"/>
            <a:ext cx="4191000" cy="523220"/>
          </a:xfrm>
          <a:prstGeom prst="rect">
            <a:avLst/>
          </a:prstGeom>
          <a:solidFill>
            <a:schemeClr val="accent6">
              <a:lumMod val="20000"/>
              <a:lumOff val="80000"/>
            </a:schemeClr>
          </a:solidFill>
          <a:ln>
            <a:solidFill>
              <a:schemeClr val="accent1"/>
            </a:solidFill>
          </a:ln>
        </p:spPr>
        <p:txBody>
          <a:bodyPr wrap="square" rtlCol="0">
            <a:spAutoFit/>
          </a:bodyPr>
          <a:lstStyle/>
          <a:p>
            <a:pPr algn="r"/>
            <a:r>
              <a:rPr lang="bn-BD" sz="2800" dirty="0" smtClean="0">
                <a:latin typeface="NikoshBAN" pitchFamily="2" charset="0"/>
                <a:cs typeface="NikoshBAN" pitchFamily="2" charset="0"/>
              </a:rPr>
              <a:t>বইটি দেখ, ২২ নং পৃষ্ঠাটি খোল </a:t>
            </a:r>
            <a:endParaRPr lang="en-US" sz="2800" dirty="0">
              <a:latin typeface="NikoshBAN" pitchFamily="2" charset="0"/>
              <a:cs typeface="NikoshBAN"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00200"/>
            <a:ext cx="2857500" cy="28575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560" y="5461681"/>
            <a:ext cx="715370" cy="715370"/>
          </a:xfrm>
          <a:prstGeom prst="rect">
            <a:avLst/>
          </a:prstGeom>
        </p:spPr>
      </p:pic>
    </p:spTree>
    <p:extLst>
      <p:ext uri="{BB962C8B-B14F-4D97-AF65-F5344CB8AC3E}">
        <p14:creationId xmlns:p14="http://schemas.microsoft.com/office/powerpoint/2010/main" val="395416882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81000" y="5775530"/>
            <a:ext cx="8153400" cy="646331"/>
          </a:xfrm>
          <a:prstGeom prst="rect">
            <a:avLst/>
          </a:prstGeom>
          <a:solidFill>
            <a:schemeClr val="accent5">
              <a:lumMod val="20000"/>
              <a:lumOff val="80000"/>
            </a:schemeClr>
          </a:solidFill>
          <a:ln>
            <a:solidFill>
              <a:schemeClr val="accent1"/>
            </a:solidFill>
          </a:ln>
        </p:spPr>
        <p:txBody>
          <a:bodyPr wrap="square" rtlCol="0">
            <a:spAutoFit/>
          </a:bodyPr>
          <a:lstStyle/>
          <a:p>
            <a:pPr>
              <a:lnSpc>
                <a:spcPct val="150000"/>
              </a:lnSpc>
            </a:pPr>
            <a:r>
              <a:rPr lang="bn-BD" sz="2400" dirty="0" smtClean="0">
                <a:latin typeface="NikoshBAN" pitchFamily="2" charset="0"/>
                <a:cs typeface="NikoshBAN" pitchFamily="2" charset="0"/>
              </a:rPr>
              <a:t>এই দুটি ইনপুট ডিভাইস কম্পিউটারের সবচেয়ে গুরুত্বপূর্ণ ইনপুট ডিভাইস। </a:t>
            </a:r>
          </a:p>
        </p:txBody>
      </p:sp>
      <p:sp>
        <p:nvSpPr>
          <p:cNvPr id="2" name="Rectangle 1"/>
          <p:cNvSpPr/>
          <p:nvPr/>
        </p:nvSpPr>
        <p:spPr>
          <a:xfrm>
            <a:off x="2209800" y="228600"/>
            <a:ext cx="3324949" cy="923330"/>
          </a:xfrm>
          <a:prstGeom prst="rect">
            <a:avLst/>
          </a:prstGeom>
          <a:solidFill>
            <a:schemeClr val="accent6">
              <a:lumMod val="60000"/>
              <a:lumOff val="40000"/>
            </a:schemeClr>
          </a:solidFill>
        </p:spPr>
        <p:txBody>
          <a:bodyPr wrap="none">
            <a:spAutoFit/>
          </a:bodyPr>
          <a:lstStyle/>
          <a:p>
            <a:pPr algn="ctr"/>
            <a:r>
              <a:rPr lang="bn-BD" sz="5400" dirty="0">
                <a:solidFill>
                  <a:srgbClr val="0000FF"/>
                </a:solidFill>
                <a:latin typeface="NikoshBAN" pitchFamily="2" charset="0"/>
                <a:cs typeface="NikoshBAN" pitchFamily="2" charset="0"/>
              </a:rPr>
              <a:t>ইনপুট ডিভাইস</a:t>
            </a:r>
            <a:endParaRPr lang="en-US" sz="5400" dirty="0">
              <a:solidFill>
                <a:srgbClr val="0000FF"/>
              </a:solidFill>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66481"/>
            <a:ext cx="3994564" cy="2663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38700" y="1600200"/>
            <a:ext cx="3771900" cy="2537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81000" y="4426803"/>
            <a:ext cx="4076700" cy="830997"/>
          </a:xfrm>
          <a:prstGeom prst="rect">
            <a:avLst/>
          </a:prstGeom>
          <a:solidFill>
            <a:schemeClr val="accent5">
              <a:lumMod val="20000"/>
              <a:lumOff val="80000"/>
            </a:schemeClr>
          </a:solidFill>
          <a:ln>
            <a:solidFill>
              <a:schemeClr val="accent1"/>
            </a:solidFill>
          </a:ln>
        </p:spPr>
        <p:txBody>
          <a:bodyPr wrap="square" rtlCol="0">
            <a:spAutoFit/>
          </a:bodyPr>
          <a:lstStyle/>
          <a:p>
            <a:r>
              <a:rPr lang="bn-BD" sz="2400" dirty="0" smtClean="0">
                <a:latin typeface="NikoshBAN" pitchFamily="2" charset="0"/>
                <a:cs typeface="NikoshBAN" pitchFamily="2" charset="0"/>
              </a:rPr>
              <a:t>কী-বোর্ডঃ লিখা ও নির্দেশ দেয়ার জন্য ব্যবহৃত হয়। </a:t>
            </a:r>
          </a:p>
        </p:txBody>
      </p:sp>
      <p:sp>
        <p:nvSpPr>
          <p:cNvPr id="11" name="TextBox 10"/>
          <p:cNvSpPr txBox="1"/>
          <p:nvPr/>
        </p:nvSpPr>
        <p:spPr>
          <a:xfrm>
            <a:off x="4838700" y="4426803"/>
            <a:ext cx="4076700" cy="830997"/>
          </a:xfrm>
          <a:prstGeom prst="rect">
            <a:avLst/>
          </a:prstGeom>
          <a:solidFill>
            <a:schemeClr val="accent5">
              <a:lumMod val="20000"/>
              <a:lumOff val="80000"/>
            </a:schemeClr>
          </a:solidFill>
          <a:ln>
            <a:solidFill>
              <a:schemeClr val="accent1"/>
            </a:solidFill>
          </a:ln>
        </p:spPr>
        <p:txBody>
          <a:bodyPr wrap="square" rtlCol="0">
            <a:spAutoFit/>
          </a:bodyPr>
          <a:lstStyle/>
          <a:p>
            <a:r>
              <a:rPr lang="bn-BD" sz="2400" dirty="0" smtClean="0">
                <a:latin typeface="NikoshBAN" pitchFamily="2" charset="0"/>
                <a:cs typeface="NikoshBAN" pitchFamily="2" charset="0"/>
              </a:rPr>
              <a:t>মাউসঃ নির্দেশ দেয়া ও গেম খেলার জন্য ব্যবহৃত হয়। </a:t>
            </a:r>
          </a:p>
        </p:txBody>
      </p:sp>
    </p:spTree>
    <p:extLst>
      <p:ext uri="{BB962C8B-B14F-4D97-AF65-F5344CB8AC3E}">
        <p14:creationId xmlns:p14="http://schemas.microsoft.com/office/powerpoint/2010/main" val="145015532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554</Words>
  <Application>Microsoft Office PowerPoint</Application>
  <PresentationFormat>On-screen Show (4:3)</PresentationFormat>
  <Paragraphs>72</Paragraphs>
  <Slides>19</Slides>
  <Notes>0</Notes>
  <HiddenSlides>0</HiddenSlides>
  <MMClips>3</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তথ্য ও যোগাযোগ প্রযুক্তি বইটি খুলে নাও</vt:lpstr>
      <vt:lpstr>PowerPoint Presentation</vt:lpstr>
      <vt:lpstr>PowerPoint Presentation</vt:lpstr>
      <vt:lpstr>PowerPoint Presentation</vt:lpstr>
      <vt:lpstr>এই কম্পিউটারের কোন কোন যন্ত্রাংশ ইনপুট ডিভাইস? ইনপুট ডিভাইসের উপরে ক্লিক করে দেখে নাও। </vt:lpstr>
      <vt:lpstr>নিচের ছবিতে প্রদর্শিত কম্পিউটারের কোন কোন যন্ত্রাংশ ইনপুট ডিভাইস? “কোনটা ইনপুট ডিভাইস” লিখার উপরে ক্লিক করে দেখে নাও। </vt:lpstr>
      <vt:lpstr>ফিডব্যাক</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Jamirul</dc:creator>
  <cp:lastModifiedBy>Chonchol</cp:lastModifiedBy>
  <cp:revision>483</cp:revision>
  <dcterms:created xsi:type="dcterms:W3CDTF">2006-08-16T00:00:00Z</dcterms:created>
  <dcterms:modified xsi:type="dcterms:W3CDTF">2017-02-16T04:13:26Z</dcterms:modified>
</cp:coreProperties>
</file>